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65" r:id="rId4"/>
    <p:sldId id="269" r:id="rId5"/>
    <p:sldId id="271" r:id="rId6"/>
    <p:sldId id="261" r:id="rId7"/>
    <p:sldId id="262" r:id="rId8"/>
    <p:sldId id="263" r:id="rId9"/>
    <p:sldId id="267" r:id="rId10"/>
    <p:sldId id="264" r:id="rId11"/>
    <p:sldId id="266" r:id="rId12"/>
    <p:sldId id="270" r:id="rId13"/>
    <p:sldId id="272" r:id="rId14"/>
    <p:sldId id="268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7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2017 г.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1">
                  <c:v>9646.9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F4-44D2-A9C5-B28BA4513D53}"/>
            </c:ext>
          </c:extLst>
        </c:ser>
        <c:ser>
          <c:idx val="2"/>
          <c:order val="1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2017 г.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2">
                  <c:v>7188.2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F4-44D2-A9C5-B28BA4513D53}"/>
            </c:ext>
          </c:extLst>
        </c:ser>
        <c:ser>
          <c:idx val="3"/>
          <c:order val="2"/>
          <c:tx>
            <c:strRef>
              <c:f>Лист1!$E$1</c:f>
              <c:strCache>
                <c:ptCount val="1"/>
                <c:pt idx="0">
                  <c:v>Ряд 4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2017 г.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3">
                  <c:v>7177.9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EF4-44D2-A9C5-B28BA4513D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9645056"/>
        <c:axId val="69646592"/>
      </c:barChart>
      <c:catAx>
        <c:axId val="696450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9646592"/>
        <c:crosses val="autoZero"/>
        <c:auto val="1"/>
        <c:lblAlgn val="ctr"/>
        <c:lblOffset val="100"/>
        <c:noMultiLvlLbl val="0"/>
      </c:catAx>
      <c:valAx>
        <c:axId val="696465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96450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4578171112505249E-2"/>
          <c:y val="3.7787611739412676E-2"/>
          <c:w val="0.65873399573963398"/>
          <c:h val="0.8797197060382472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Налоги НДФЛ,доходы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450</c:v>
                </c:pt>
                <c:pt idx="1">
                  <c:v>450</c:v>
                </c:pt>
                <c:pt idx="2">
                  <c:v>495</c:v>
                </c:pt>
                <c:pt idx="3">
                  <c:v>530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90-4485-85CE-69D2097B99E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 на имущество физ. Лиц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55.4</c:v>
                </c:pt>
                <c:pt idx="1">
                  <c:v>64.3</c:v>
                </c:pt>
                <c:pt idx="2">
                  <c:v>66.900000000000006</c:v>
                </c:pt>
                <c:pt idx="3">
                  <c:v>66.900000000000006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90-4485-85CE-69D2097B99E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Единый сельскохозяйственный налог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3348</c:v>
                </c:pt>
                <c:pt idx="1">
                  <c:v>2230.3000000000002</c:v>
                </c:pt>
                <c:pt idx="2">
                  <c:v>2231.1</c:v>
                </c:pt>
                <c:pt idx="3">
                  <c:v>2231.9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90-4485-85CE-69D2097B99E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Земельный налог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456.8</c:v>
                </c:pt>
                <c:pt idx="1">
                  <c:v>460.8</c:v>
                </c:pt>
                <c:pt idx="2">
                  <c:v>460.8</c:v>
                </c:pt>
                <c:pt idx="3">
                  <c:v>460.8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D90-4485-85CE-69D2097B99E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Гос.пошлина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  <c:pt idx="0">
                  <c:v>3.7</c:v>
                </c:pt>
                <c:pt idx="1">
                  <c:v>3.8</c:v>
                </c:pt>
                <c:pt idx="2">
                  <c:v>4</c:v>
                </c:pt>
                <c:pt idx="3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D90-4485-85CE-69D2097B99E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Доходы от импользования имущества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</c:strCache>
            </c:strRef>
          </c:cat>
          <c:val>
            <c:numRef>
              <c:f>Лист1!$G$2:$G$5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D90-4485-85CE-69D2097B99E7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Штрафы, санкции, возмещения ущерба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</c:strCache>
            </c:strRef>
          </c:cat>
          <c:val>
            <c:numRef>
              <c:f>Лист1!$H$2:$H$5</c:f>
              <c:numCache>
                <c:formatCode>General</c:formatCode>
                <c:ptCount val="4"/>
                <c:pt idx="0">
                  <c:v>28.8</c:v>
                </c:pt>
                <c:pt idx="1">
                  <c:v>8.5</c:v>
                </c:pt>
                <c:pt idx="2">
                  <c:v>8.8000000000000007</c:v>
                </c:pt>
                <c:pt idx="3">
                  <c:v>9.1999999999999993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D90-4485-85CE-69D2097B99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2890496"/>
        <c:axId val="122904576"/>
        <c:axId val="0"/>
      </c:bar3DChart>
      <c:catAx>
        <c:axId val="1228904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22904576"/>
        <c:crosses val="autoZero"/>
        <c:auto val="1"/>
        <c:lblAlgn val="ctr"/>
        <c:lblOffset val="100"/>
        <c:noMultiLvlLbl val="0"/>
      </c:catAx>
      <c:valAx>
        <c:axId val="1229045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2890496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75062100590686265"/>
          <c:y val="2.3340025787163602E-2"/>
          <c:w val="0.24868313728569891"/>
          <c:h val="0.97665984917944171"/>
        </c:manualLayout>
      </c:layout>
      <c:overlay val="0"/>
      <c:spPr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  <c:txPr>
        <a:bodyPr/>
        <a:lstStyle/>
        <a:p>
          <a:pPr>
            <a:defRPr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1">
                  <c:v>9646.9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21-4EC4-A773-861F21E47E75}"/>
            </c:ext>
          </c:extLst>
        </c:ser>
        <c:ser>
          <c:idx val="2"/>
          <c:order val="1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2">
                  <c:v>7188.2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21-4EC4-A773-861F21E47E75}"/>
            </c:ext>
          </c:extLst>
        </c:ser>
        <c:ser>
          <c:idx val="3"/>
          <c:order val="2"/>
          <c:tx>
            <c:strRef>
              <c:f>Лист1!$E$1</c:f>
              <c:strCache>
                <c:ptCount val="1"/>
                <c:pt idx="0">
                  <c:v>Ряд 4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3">
                  <c:v>7177.9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121-4EC4-A773-861F21E47E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3422976"/>
        <c:axId val="123432960"/>
      </c:barChart>
      <c:catAx>
        <c:axId val="123422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3432960"/>
        <c:crosses val="autoZero"/>
        <c:auto val="1"/>
        <c:lblAlgn val="ctr"/>
        <c:lblOffset val="100"/>
        <c:noMultiLvlLbl val="0"/>
      </c:catAx>
      <c:valAx>
        <c:axId val="1234329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34229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F2C57-D4E6-4585-AE20-A8A0F1C0241B}" type="datetimeFigureOut">
              <a:rPr lang="ru-RU" smtClean="0"/>
              <a:pPr/>
              <a:t>09.01.2020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A8701B-752D-4BE0-9DF8-2D3459FB12D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9428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8701B-752D-4BE0-9DF8-2D3459FB12D5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4148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8701B-752D-4BE0-9DF8-2D3459FB12D5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7901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8701B-752D-4BE0-9DF8-2D3459FB12D5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551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Хеда\Desktop\NHigCjuNMj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9944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0"/>
            <a:ext cx="8643966" cy="2810793"/>
          </a:xfrm>
        </p:spPr>
        <p:txBody>
          <a:bodyPr>
            <a:no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 </a:t>
            </a:r>
            <a:b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200" b="1" dirty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altLang="ru-RU" sz="3200" b="1" dirty="0" err="1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Савдянского</a:t>
            </a:r>
            <a:r>
              <a:rPr lang="ru-RU" altLang="ru-RU" sz="3200" b="1" dirty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сельского поселения </a:t>
            </a:r>
            <a:r>
              <a:rPr lang="ru-RU" altLang="ru-RU" sz="3200" b="1" dirty="0" err="1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Заветинского</a:t>
            </a:r>
            <a:r>
              <a:rPr lang="ru-RU" altLang="ru-RU" sz="3200" b="1" dirty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района на 2020 год и на плановый период 2021 и 2022 годов</a:t>
            </a:r>
            <a:br>
              <a:rPr lang="ru-RU" altLang="ru-RU" sz="3000" b="1" dirty="0">
                <a:solidFill>
                  <a:srgbClr val="C0504D">
                    <a:lumMod val="75000"/>
                  </a:srgbClr>
                </a:solidFill>
                <a:latin typeface="Calibri" pitchFamily="34" charset="0"/>
                <a:ea typeface="+mn-ea"/>
                <a:cs typeface="+mn-cs"/>
              </a:rPr>
            </a:br>
            <a:endParaRPr lang="ru-RU" sz="6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0" y="6857999"/>
            <a:ext cx="91440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1026" name="AutoShape 2" descr="https://pp.userapi.com/c834402/v834402831/40943/NHigCjuNMjo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28" name="AutoShape 4" descr="https://pp.userapi.com/c834402/v834402831/40943/NHigCjuNMjo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426482"/>
              </p:ext>
            </p:extLst>
          </p:nvPr>
        </p:nvGraphicFramePr>
        <p:xfrm>
          <a:off x="35497" y="1122680"/>
          <a:ext cx="8751345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4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30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44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15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2020</a:t>
                      </a:r>
                      <a:r>
                        <a:rPr lang="ru-RU" sz="1400" baseline="0" dirty="0"/>
                        <a:t> г.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2021 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2022 г.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848">
                <a:tc>
                  <a:txBody>
                    <a:bodyPr/>
                    <a:lstStyle/>
                    <a:p>
                      <a:r>
                        <a:rPr lang="ru-RU" sz="1800" b="1" dirty="0"/>
                        <a:t>РАСХОДЫ, всего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/>
                        <a:t>9646,9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/>
                        <a:t>7188,2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/>
                        <a:t>7177,9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768">
                <a:tc>
                  <a:txBody>
                    <a:bodyPr/>
                    <a:lstStyle/>
                    <a:p>
                      <a:r>
                        <a:rPr lang="ru-RU" sz="1400" dirty="0"/>
                        <a:t>в том числе: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6008">
                <a:tc>
                  <a:txBody>
                    <a:bodyPr/>
                    <a:lstStyle/>
                    <a:p>
                      <a:r>
                        <a:rPr lang="ru-RU" sz="1400" dirty="0"/>
                        <a:t>Общегосударственные вопросы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5913,5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5684,7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5764,9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9240">
                <a:tc>
                  <a:txBody>
                    <a:bodyPr/>
                    <a:lstStyle/>
                    <a:p>
                      <a:r>
                        <a:rPr lang="ru-RU" sz="1400" dirty="0"/>
                        <a:t>Национальная оборона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81,4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82,9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88,0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480">
                <a:tc>
                  <a:txBody>
                    <a:bodyPr/>
                    <a:lstStyle/>
                    <a:p>
                      <a:r>
                        <a:rPr lang="ru-RU" sz="1400" dirty="0"/>
                        <a:t>Национальная безопасность и правоохранительная деятельность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93,8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52,0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52,0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lang="ru-RU" sz="1400" dirty="0"/>
                        <a:t>Национальная экономика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lang="ru-RU" sz="1400" dirty="0"/>
                        <a:t>Жилищно-коммунальное хозяйство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432,8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177,2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180,3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4496">
                <a:tc>
                  <a:txBody>
                    <a:bodyPr/>
                    <a:lstStyle/>
                    <a:p>
                      <a:r>
                        <a:rPr lang="ru-RU" sz="1400" dirty="0"/>
                        <a:t>Образование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15,3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4,5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4,5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2968">
                <a:tc>
                  <a:txBody>
                    <a:bodyPr/>
                    <a:lstStyle/>
                    <a:p>
                      <a:r>
                        <a:rPr lang="ru-RU" sz="1400" dirty="0"/>
                        <a:t>Культура, кинематография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3027,1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1103,9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1005,2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9432">
                <a:tc>
                  <a:txBody>
                    <a:bodyPr/>
                    <a:lstStyle/>
                    <a:p>
                      <a:r>
                        <a:rPr lang="ru-RU" sz="1400" dirty="0"/>
                        <a:t>Социальная политика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70,0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70,0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70,0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2664">
                <a:tc>
                  <a:txBody>
                    <a:bodyPr/>
                    <a:lstStyle/>
                    <a:p>
                      <a:r>
                        <a:rPr lang="ru-RU" sz="1400" dirty="0"/>
                        <a:t>Физическая культура и спорт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13,0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13,0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13,0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1136">
                <a:tc>
                  <a:txBody>
                    <a:bodyPr/>
                    <a:lstStyle/>
                    <a:p>
                      <a:r>
                        <a:rPr lang="ru-RU" sz="1400" dirty="0"/>
                        <a:t>Обслуживание государственного и муниципального долга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0"/>
            <a:ext cx="9144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ОБЪЕМ РАСХОДОВ БЮДЖЕТА САВДЯНСКОГО СЕЛЬСКОГО ПОСЕЛЕНИЯ ЗАВЕТИНСКОГО РАЙОНА на 2020-2022 годы(тыс.руб.)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Хеда\Desktop\PgaFVynhyz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289548387"/>
              </p:ext>
            </p:extLst>
          </p:nvPr>
        </p:nvGraphicFramePr>
        <p:xfrm>
          <a:off x="899592" y="1340768"/>
          <a:ext cx="7272808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259632" y="476672"/>
            <a:ext cx="74523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2400" b="0" i="0" u="none" strike="noStrike" kern="1200" cap="none" spc="0" baseline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200" dirty="0"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ДИНАМИКА </a:t>
            </a:r>
            <a:r>
              <a:rPr lang="ru-RU" sz="2200" dirty="0"/>
              <a:t> РАСХОДОВ БЮДЖЕТА САВДЯНСКОГО СЕЛЬСКОГО ПОСЕЛЕНИЯ ЗАВЕТИНСКОГО РАЙОНА  на 2020-2022 годы (тыс.руб.)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Хеда\Desktop\PgaFVynhyz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70992" y="260648"/>
            <a:ext cx="9073008" cy="923330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Распределение бюджетных ассигнований по муниципальным программам САВДЯНСКОГО сельского поселения и непрограммным направлениям деятельности, на 2020 -2022 годы (тыс.руб.)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461215"/>
              </p:ext>
            </p:extLst>
          </p:nvPr>
        </p:nvGraphicFramePr>
        <p:xfrm>
          <a:off x="395536" y="1663912"/>
          <a:ext cx="8496945" cy="5203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05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89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2425">
                <a:tc>
                  <a:txBody>
                    <a:bodyPr/>
                    <a:lstStyle/>
                    <a:p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/>
                        <a:t>2020</a:t>
                      </a:r>
                      <a:r>
                        <a:rPr lang="ru-RU" sz="1900" baseline="0" dirty="0"/>
                        <a:t> г.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/>
                        <a:t>2021 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/>
                        <a:t>2022 г.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216">
                <a:tc>
                  <a:txBody>
                    <a:bodyPr/>
                    <a:lstStyle/>
                    <a:p>
                      <a:r>
                        <a:rPr lang="ru-RU" sz="1900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ВСЕГО: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9646,9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7188,2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7177,9</a:t>
                      </a:r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400" b="1" i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Программа «Управление</a:t>
                      </a:r>
                      <a:r>
                        <a:rPr lang="ru-RU" sz="1400" b="1" i="0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и распоряжение муниципальным имуществом в муниципальном образовании «</a:t>
                      </a:r>
                      <a:r>
                        <a:rPr lang="ru-RU" sz="1400" b="1" i="0" kern="1200" baseline="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Савдянское</a:t>
                      </a:r>
                      <a:r>
                        <a:rPr lang="ru-RU" sz="1400" b="1" i="0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сельское поселение»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3,0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0040">
                <a:tc>
                  <a:txBody>
                    <a:bodyPr/>
                    <a:lstStyle/>
                    <a:p>
                      <a:r>
                        <a:rPr lang="ru-RU" sz="1400" b="1" i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Программа «Развитие культуры </a:t>
                      </a:r>
                      <a:r>
                        <a:rPr lang="ru-RU" sz="1400" b="1" i="0" kern="120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Савдянского</a:t>
                      </a:r>
                      <a:r>
                        <a:rPr lang="ru-RU" sz="1400" b="1" i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сельского поселения"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3027,1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1103,9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1005,2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560">
                <a:tc>
                  <a:txBody>
                    <a:bodyPr/>
                    <a:lstStyle/>
                    <a:p>
                      <a:r>
                        <a:rPr lang="ru-RU" sz="1400" b="1" i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Программа «Муниципальная политика"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5736,5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5279,6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5321,6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1762">
                <a:tc>
                  <a:txBody>
                    <a:bodyPr/>
                    <a:lstStyle/>
                    <a:p>
                      <a:r>
                        <a:rPr lang="ru-RU" sz="1400" b="1" i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Программа «Защита населения и территории от </a:t>
                      </a:r>
                      <a:r>
                        <a:rPr lang="ru-RU" sz="1400" b="1" i="0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чрезвычайных ситуаций, обеспечение пожарной безопасности и безопасности людей на водных объектах на территории </a:t>
                      </a:r>
                      <a:r>
                        <a:rPr lang="ru-RU" sz="1400" b="1" i="0" kern="1200" baseline="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Савдянского</a:t>
                      </a:r>
                      <a:r>
                        <a:rPr lang="ru-RU" sz="1400" b="1" i="0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сельского поселения</a:t>
                      </a:r>
                      <a:r>
                        <a:rPr lang="ru-RU" sz="1400" b="1" i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93,8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52,0</a:t>
                      </a:r>
                      <a:endParaRPr lang="ru-RU" sz="1400" dirty="0"/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52,0</a:t>
                      </a:r>
                      <a:endParaRPr lang="ru-RU" sz="1400" dirty="0"/>
                    </a:p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1762">
                <a:tc>
                  <a:txBody>
                    <a:bodyPr/>
                    <a:lstStyle/>
                    <a:p>
                      <a:r>
                        <a:rPr lang="ru-RU" sz="1400" b="1" i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Программа</a:t>
                      </a:r>
                      <a:r>
                        <a:rPr lang="ru-RU" sz="1400" b="1" i="0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«Благоустройство территории </a:t>
                      </a:r>
                      <a:r>
                        <a:rPr lang="ru-RU" sz="1400" b="1" i="0" kern="1200" baseline="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Савдянского</a:t>
                      </a:r>
                      <a:r>
                        <a:rPr lang="ru-RU" sz="1400" b="1" i="0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сельского поселения»</a:t>
                      </a:r>
                      <a:endParaRPr lang="ru-RU" sz="1400" b="1" i="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432,8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177,2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180,3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1762">
                <a:tc>
                  <a:txBody>
                    <a:bodyPr/>
                    <a:lstStyle/>
                    <a:p>
                      <a:r>
                        <a:rPr lang="ru-RU" sz="1400" b="1" i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Программа «Обеспечение общественного порядка и противодействие преступности на территории </a:t>
                      </a:r>
                      <a:r>
                        <a:rPr lang="ru-RU" sz="1400" b="1" i="0" kern="120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Савдянского</a:t>
                      </a:r>
                      <a:r>
                        <a:rPr lang="ru-RU" sz="1400" b="1" i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i="0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сельского поселения</a:t>
                      </a:r>
                      <a:r>
                        <a:rPr lang="ru-RU" sz="1400" b="1" i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42,0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42,0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42,0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1762">
                <a:tc>
                  <a:txBody>
                    <a:bodyPr/>
                    <a:lstStyle/>
                    <a:p>
                      <a:r>
                        <a:rPr lang="ru-RU" sz="1400" b="1" i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Подпрограмма "Развитие физической культуры и спорта на территории </a:t>
                      </a:r>
                      <a:r>
                        <a:rPr lang="ru-RU" sz="1400" b="1" i="0" kern="120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Савдянского</a:t>
                      </a:r>
                      <a:r>
                        <a:rPr lang="ru-RU" sz="1400" b="1" i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сельского поселения"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13,0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267920"/>
              </p:ext>
            </p:extLst>
          </p:nvPr>
        </p:nvGraphicFramePr>
        <p:xfrm>
          <a:off x="323528" y="1559405"/>
          <a:ext cx="8532440" cy="5147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7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12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98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36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5251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2020 </a:t>
                      </a:r>
                      <a:r>
                        <a:rPr lang="ru-RU" sz="2000" baseline="0" dirty="0"/>
                        <a:t>г.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2021 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2022 г.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7870">
                <a:tc>
                  <a:txBody>
                    <a:bodyPr/>
                    <a:lstStyle/>
                    <a:p>
                      <a:r>
                        <a:rPr lang="ru-RU" sz="1400" b="1" i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Программа «Социальная поддержка граждан»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60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Непрограммные расходы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119,7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437,5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480,8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0503"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9400"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1518"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1518"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46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683568" y="0"/>
            <a:ext cx="846043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cap="all" dirty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Распределение бюджетных ассигнований по муниципальным программам САВДЯНСКОГО сельского поселения и непрограммным направлениям деятельности, на 2020 - 2022 годы(тыс.РУБ.) </a:t>
            </a:r>
            <a:r>
              <a:rPr lang="ru-RU" sz="2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(ПРОДОЛЖЕНИЕ)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9144000" cy="156966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all" dirty="0">
                <a:ln w="0"/>
                <a:solidFill>
                  <a:schemeClr val="tx2"/>
                </a:solidFill>
                <a:effectLst>
                  <a:reflection blurRad="12700" stA="50000" endPos="50000" dist="5000" dir="5400000" sy="-100000" rotWithShape="0"/>
                </a:effectLst>
              </a:rPr>
              <a:t>Распределение иных межбюджетных трансфертов за счет средств субсидий областного бюджета для софинансирования расходных обязательств, по вопросам местного значения (тыс. руб.)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052802"/>
              </p:ext>
            </p:extLst>
          </p:nvPr>
        </p:nvGraphicFramePr>
        <p:xfrm>
          <a:off x="179512" y="1628800"/>
          <a:ext cx="8712966" cy="4862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83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6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96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96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96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496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0797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dirty="0"/>
                        <a:t>2020 г.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/>
                        <a:t>2021 г.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/>
                        <a:t>2022 г.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2266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2"/>
                          </a:solidFill>
                        </a:rPr>
                        <a:t>Субсидии</a:t>
                      </a:r>
                      <a:r>
                        <a:rPr lang="ru-RU" sz="1600" b="1" baseline="0" dirty="0">
                          <a:solidFill>
                            <a:schemeClr val="tx2"/>
                          </a:solidFill>
                        </a:rPr>
                        <a:t> областного бюджета (95,2%)</a:t>
                      </a:r>
                      <a:endParaRPr lang="ru-RU" sz="16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2"/>
                          </a:solidFill>
                        </a:rPr>
                        <a:t>Средства местного бюджета на софинансирование</a:t>
                      </a:r>
                      <a:r>
                        <a:rPr lang="ru-RU" sz="1600" b="1" baseline="0" dirty="0">
                          <a:solidFill>
                            <a:schemeClr val="tx2"/>
                          </a:solidFill>
                        </a:rPr>
                        <a:t> (4,8%)</a:t>
                      </a:r>
                      <a:endParaRPr lang="ru-RU" sz="16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chemeClr val="tx2"/>
                          </a:solidFill>
                        </a:rPr>
                        <a:t>Субсидии</a:t>
                      </a:r>
                      <a:r>
                        <a:rPr lang="ru-RU" sz="1600" b="1" baseline="0" dirty="0">
                          <a:solidFill>
                            <a:schemeClr val="tx2"/>
                          </a:solidFill>
                        </a:rPr>
                        <a:t> областного бюджета (95,2%)</a:t>
                      </a:r>
                      <a:endParaRPr lang="ru-RU" sz="1600" b="1" dirty="0">
                        <a:solidFill>
                          <a:schemeClr val="tx2"/>
                        </a:solidFill>
                      </a:endParaRPr>
                    </a:p>
                    <a:p>
                      <a:endParaRPr lang="ru-RU" sz="16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chemeClr val="tx2"/>
                          </a:solidFill>
                        </a:rPr>
                        <a:t>Средства местного бюджета на софинансирование</a:t>
                      </a:r>
                      <a:r>
                        <a:rPr lang="ru-RU" sz="1600" b="1" baseline="0" dirty="0">
                          <a:solidFill>
                            <a:schemeClr val="tx2"/>
                          </a:solidFill>
                        </a:rPr>
                        <a:t> (4,8%)</a:t>
                      </a:r>
                      <a:endParaRPr lang="ru-RU" sz="1600" b="1" dirty="0">
                        <a:solidFill>
                          <a:schemeClr val="tx2"/>
                        </a:solidFill>
                      </a:endParaRPr>
                    </a:p>
                    <a:p>
                      <a:endParaRPr lang="ru-RU" sz="16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chemeClr val="tx2"/>
                          </a:solidFill>
                        </a:rPr>
                        <a:t>Субсидии</a:t>
                      </a:r>
                      <a:r>
                        <a:rPr lang="ru-RU" sz="1600" b="1" baseline="0" dirty="0">
                          <a:solidFill>
                            <a:schemeClr val="tx2"/>
                          </a:solidFill>
                        </a:rPr>
                        <a:t> областного бюджета (95,2%)</a:t>
                      </a:r>
                      <a:endParaRPr lang="ru-RU" sz="1600" b="1" dirty="0">
                        <a:solidFill>
                          <a:schemeClr val="tx2"/>
                        </a:solidFill>
                      </a:endParaRPr>
                    </a:p>
                    <a:p>
                      <a:endParaRPr lang="ru-RU" sz="16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2"/>
                          </a:solidFill>
                        </a:rPr>
                        <a:t>Средства местного бюджета на софинансирование</a:t>
                      </a:r>
                      <a:r>
                        <a:rPr lang="ru-RU" sz="1600" b="1" baseline="0" dirty="0">
                          <a:solidFill>
                            <a:schemeClr val="tx2"/>
                          </a:solidFill>
                        </a:rPr>
                        <a:t> (4,8%)</a:t>
                      </a:r>
                      <a:endParaRPr lang="ru-RU" sz="16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6441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2"/>
                          </a:solidFill>
                        </a:rPr>
                        <a:t>На</a:t>
                      </a:r>
                      <a:r>
                        <a:rPr lang="ru-RU" sz="1600" b="1" baseline="0" dirty="0">
                          <a:solidFill>
                            <a:schemeClr val="tx2"/>
                          </a:solidFill>
                        </a:rPr>
                        <a:t> повышение заработной платы работников муниципальных учреждений культуры</a:t>
                      </a:r>
                      <a:endParaRPr lang="ru-RU" sz="16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/>
                        <a:t>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/>
                        <a:t>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/>
                        <a:t>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/>
                        <a:t>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/>
                        <a:t>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/>
                        <a:t>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06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62DE3BC-D614-42C3-9FD5-5697DFA2CB49}"/>
              </a:ext>
            </a:extLst>
          </p:cNvPr>
          <p:cNvSpPr/>
          <p:nvPr/>
        </p:nvSpPr>
        <p:spPr>
          <a:xfrm>
            <a:off x="323528" y="3244334"/>
            <a:ext cx="88077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sz="5400" dirty="0">
                <a:solidFill>
                  <a:srgbClr val="FFFF00"/>
                </a:solidFill>
                <a:latin typeface="Times New Roman" panose="02020603050405020304" pitchFamily="18" charset="0"/>
              </a:rPr>
              <a:t>Благодарю за внимание!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323528" y="548680"/>
            <a:ext cx="8568952" cy="2702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altLang="ru-RU" sz="28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Уважаемые жители </a:t>
            </a:r>
            <a:r>
              <a:rPr lang="ru-RU" altLang="ru-RU" sz="32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Савдянского</a:t>
            </a:r>
            <a:r>
              <a:rPr lang="ru-RU" altLang="ru-RU" sz="32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сельского поселения!</a:t>
            </a:r>
            <a:r>
              <a:rPr lang="ru-RU" alt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ru-RU" altLang="ru-RU" sz="28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altLang="ru-RU" sz="28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«Бюджет для граждан» познакомит Вас с основными положениями бюджета нашего поселения на 2020-2022 годы.</a:t>
            </a:r>
            <a:endParaRPr lang="ru-RU" altLang="ru-RU" sz="2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altLang="ru-RU" sz="2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Надеемся, что представление бюджета и бюджетного процесса в понятной для жителей форме повысит уровень общественного участия граждан в бюджетном процессе </a:t>
            </a:r>
            <a:r>
              <a:rPr lang="ru-RU" altLang="ru-RU" sz="2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Савдянского</a:t>
            </a:r>
            <a:r>
              <a:rPr lang="ru-RU" altLang="ru-RU" sz="2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сельского поселения. </a:t>
            </a:r>
          </a:p>
        </p:txBody>
      </p:sp>
      <p:pic>
        <p:nvPicPr>
          <p:cNvPr id="15362" name="Picture 2" descr="C:\Users\Хеда\Desktop\yrqebP1InHQ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4077072"/>
            <a:ext cx="5400600" cy="2560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280973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Бюджет </a:t>
            </a:r>
            <a:r>
              <a:rPr kumimoji="0" lang="ru-RU" sz="2400" b="1" i="0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Савдянского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сельского поселения </a:t>
            </a:r>
            <a:r>
              <a:rPr kumimoji="0" lang="ru-RU" sz="24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Заветинского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района на 2020 год и на плановый период 2021 и 2022 годов направлен на решение следующих ключевых задач: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628800"/>
            <a:ext cx="7812360" cy="48320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Повышение эффективности бюджетной политики;</a:t>
            </a:r>
          </a:p>
          <a:p>
            <a:pPr>
              <a:buFont typeface="Wingdings" pitchFamily="2" charset="2"/>
              <a:buChar char="ü"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Соответствие финансовых возможностей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</a:rPr>
              <a:t>Савдянского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 сельского поселения ключевым направлениям развития;</a:t>
            </a:r>
          </a:p>
          <a:p>
            <a:pPr>
              <a:buFont typeface="Wingdings" pitchFamily="2" charset="2"/>
              <a:buChar char="ü"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Повышение роли бюджетной политики для поддержки экономического роста;</a:t>
            </a:r>
          </a:p>
          <a:p>
            <a:pPr>
              <a:buFont typeface="Wingdings" pitchFamily="2" charset="2"/>
              <a:buChar char="ü"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Повышение прозрачности и открытости бюджетного процесса;</a:t>
            </a:r>
          </a:p>
          <a:p>
            <a:pPr>
              <a:buFont typeface="Wingdings" pitchFamily="2" charset="2"/>
              <a:buChar char="ü"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Обеспечение устойчивости и сбалансированности бюджетной системы в целях гарантированного исполнения действующих и принимаемых расходных обязательств</a:t>
            </a:r>
          </a:p>
          <a:p>
            <a:pPr>
              <a:buFont typeface="Wingdings" pitchFamily="2" charset="2"/>
              <a:buChar char="ü"/>
            </a:pP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683568" y="980728"/>
            <a:ext cx="7992888" cy="26776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«БЮДЖЕТ» (от старонормандского bougette – кошелек, сумка, кожаный мешок) –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4797152"/>
            <a:ext cx="3923928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u="sng" dirty="0">
                <a:solidFill>
                  <a:srgbClr val="002060"/>
                </a:solidFill>
              </a:rPr>
              <a:t>ДОХОДЫ </a:t>
            </a:r>
            <a:r>
              <a:rPr lang="ru-RU" b="1" dirty="0">
                <a:solidFill>
                  <a:srgbClr val="002060"/>
                </a:solidFill>
              </a:rPr>
              <a:t>– поступающие в бюджет денежные средства : налоги юридических и физических лиц, административные платежи и сборы, безвозмездные поступления)</a:t>
            </a:r>
          </a:p>
          <a:p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76056" y="4797152"/>
            <a:ext cx="3779912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u="sng" dirty="0">
                <a:solidFill>
                  <a:srgbClr val="002060"/>
                </a:solidFill>
              </a:rPr>
              <a:t>РАСХОДЫ </a:t>
            </a:r>
            <a:r>
              <a:rPr lang="ru-RU" b="1" dirty="0">
                <a:solidFill>
                  <a:srgbClr val="002060"/>
                </a:solidFill>
              </a:rPr>
              <a:t>– выплачиваемые из бюджета средства (социальные выплаты населению, финансовое обеспечение госучреждений, капитальное строительство и др.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2051720" y="4005064"/>
            <a:ext cx="1008112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Стрелка вверх 6"/>
          <p:cNvSpPr/>
          <p:nvPr/>
        </p:nvSpPr>
        <p:spPr>
          <a:xfrm>
            <a:off x="6300192" y="4005064"/>
            <a:ext cx="1080120" cy="7920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915816" y="0"/>
            <a:ext cx="60104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Понятие «БЮДЖЕТ»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Хеда\Desktop\PgaFVynhyz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-324544" y="0"/>
            <a:ext cx="98285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Гражданин, его участие в бюджетном процессе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095328" y="1340768"/>
            <a:ext cx="6048672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Помогает формировать доходную часть бюджета (например, налог на доходы физических лиц)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03848" y="5445224"/>
            <a:ext cx="5940152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Получает социальные гарантии - расходная часть бюджета (образование, культура, физическая культура, социальная поддержка и др.) </a:t>
            </a:r>
          </a:p>
        </p:txBody>
      </p:sp>
      <p:sp>
        <p:nvSpPr>
          <p:cNvPr id="6" name="Овал 5"/>
          <p:cNvSpPr/>
          <p:nvPr/>
        </p:nvSpPr>
        <p:spPr>
          <a:xfrm>
            <a:off x="4355976" y="2924944"/>
            <a:ext cx="3744416" cy="136815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Бюджет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4139952" y="2060848"/>
            <a:ext cx="4248472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Как налогоплательщик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4211960" y="4437112"/>
            <a:ext cx="4392488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Как получатель социальных гарантий </a:t>
            </a:r>
          </a:p>
        </p:txBody>
      </p:sp>
      <p:pic>
        <p:nvPicPr>
          <p:cNvPr id="2050" name="Picture 2" descr="C:\Users\Хеда\Desktop\tsjr6cNuf_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132856"/>
            <a:ext cx="2987824" cy="28529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467544" y="260648"/>
            <a:ext cx="8352928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800" b="1" cap="all" dirty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Основные параметры бюджета САВДЯНСКОГО сельского поселения на 2020-2022 Гг.</a:t>
            </a:r>
            <a:r>
              <a:rPr lang="en-US" sz="2800" b="1" cap="all" dirty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(</a:t>
            </a:r>
            <a:r>
              <a:rPr lang="ru-RU" sz="2800" b="1" cap="all" dirty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тыс.руб.</a:t>
            </a:r>
            <a:r>
              <a:rPr lang="en-US" sz="2800" b="1" cap="all" dirty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)</a:t>
            </a:r>
            <a:endParaRPr lang="ru-RU" sz="2800" b="1" cap="all" dirty="0">
              <a:ln w="0"/>
              <a:solidFill>
                <a:schemeClr val="accent1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6" name="Picture 2" descr="C:\Users\Хеда\Desktop\ceUlqJFI8S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365104"/>
            <a:ext cx="4752528" cy="2232248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395536" y="1412776"/>
            <a:ext cx="184731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endParaRPr lang="ru-RU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500166" y="1857364"/>
            <a:ext cx="2286016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2020 г.</a:t>
            </a:r>
          </a:p>
          <a:p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Доходы – 9646,9</a:t>
            </a:r>
          </a:p>
          <a:p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Расходы – 9646,9</a:t>
            </a:r>
          </a:p>
          <a:p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143372" y="2276872"/>
            <a:ext cx="2071703" cy="147732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2021 г</a:t>
            </a:r>
          </a:p>
          <a:p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Доходы – 7188,2</a:t>
            </a:r>
          </a:p>
          <a:p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Расходы – 7188,2</a:t>
            </a:r>
          </a:p>
          <a:p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300192" y="2780928"/>
            <a:ext cx="1869038" cy="1477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2022 г.</a:t>
            </a:r>
          </a:p>
          <a:p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Доходы –7177,9</a:t>
            </a:r>
            <a:endParaRPr lang="ru-RU" b="1" dirty="0"/>
          </a:p>
          <a:p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Расходы – 7177,9</a:t>
            </a:r>
          </a:p>
          <a:p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1520" y="3861048"/>
            <a:ext cx="4608512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Все 3 года дефицит равен 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ОБЪЕМ ПОСТУПЛЕНИЙ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ДОХОДОВ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 БЮДЖЕТА САВДЯНСКОГО СЕЛЬСКОГО ПОСЕЛЕНИЯ ЗАВЕТИНСКОГО РАЙОНА на 2020 -2022 годы(т.руб.)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294741"/>
              </p:ext>
            </p:extLst>
          </p:nvPr>
        </p:nvGraphicFramePr>
        <p:xfrm>
          <a:off x="-1" y="850597"/>
          <a:ext cx="9001157" cy="600740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0720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58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58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4229"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2020 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2021 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2022 г.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229">
                <a:tc>
                  <a:txBody>
                    <a:bodyPr/>
                    <a:lstStyle/>
                    <a:p>
                      <a:r>
                        <a:rPr lang="ru-RU" sz="1400" b="1" dirty="0"/>
                        <a:t>НАЛОГОВЫЕ ДОХОДЫ И НЕНАЛОГОВЫЕ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/>
                        <a:t>3217,7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/>
                        <a:t>3266,6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/>
                        <a:t>3303,0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590">
                <a:tc>
                  <a:txBody>
                    <a:bodyPr/>
                    <a:lstStyle/>
                    <a:p>
                      <a:r>
                        <a:rPr lang="ru-RU" sz="1300" i="1" dirty="0"/>
                        <a:t>     в том числе</a:t>
                      </a:r>
                      <a:r>
                        <a:rPr lang="ru-RU" sz="1300" dirty="0"/>
                        <a:t>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590">
                <a:tc>
                  <a:txBody>
                    <a:bodyPr/>
                    <a:lstStyle/>
                    <a:p>
                      <a:r>
                        <a:rPr lang="ru-RU" sz="1300" dirty="0"/>
                        <a:t>Налоги НДФЛ, доходы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450,0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495,0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530,0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5835">
                <a:tc>
                  <a:txBody>
                    <a:bodyPr/>
                    <a:lstStyle/>
                    <a:p>
                      <a:r>
                        <a:rPr lang="ru-RU" sz="1300" dirty="0"/>
                        <a:t>Налоги на товары (работы, услуги), реализуемые на территории РФ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590">
                <a:tc>
                  <a:txBody>
                    <a:bodyPr/>
                    <a:lstStyle/>
                    <a:p>
                      <a:r>
                        <a:rPr lang="ru-RU" sz="1300" dirty="0"/>
                        <a:t>Налоги на имущество физ.лиц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64,3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66,9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66,9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6590">
                <a:tc>
                  <a:txBody>
                    <a:bodyPr/>
                    <a:lstStyle/>
                    <a:p>
                      <a:r>
                        <a:rPr lang="ru-RU" sz="1300" dirty="0"/>
                        <a:t>Единый сельскохозяйственный налог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2230,3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2231,1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2231,9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6590">
                <a:tc>
                  <a:txBody>
                    <a:bodyPr/>
                    <a:lstStyle/>
                    <a:p>
                      <a:r>
                        <a:rPr lang="ru-RU" sz="1300" dirty="0"/>
                        <a:t>Земельный налог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460,8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460,8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460,8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6590">
                <a:tc>
                  <a:txBody>
                    <a:bodyPr/>
                    <a:lstStyle/>
                    <a:p>
                      <a:r>
                        <a:rPr lang="ru-RU" sz="1300" dirty="0"/>
                        <a:t>Государственная пошлина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3,8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4,0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4,2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5835">
                <a:tc>
                  <a:txBody>
                    <a:bodyPr/>
                    <a:lstStyle/>
                    <a:p>
                      <a:r>
                        <a:rPr lang="ru-RU" sz="1300" dirty="0"/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6590">
                <a:tc>
                  <a:txBody>
                    <a:bodyPr/>
                    <a:lstStyle/>
                    <a:p>
                      <a:r>
                        <a:rPr lang="ru-RU" sz="1300" dirty="0"/>
                        <a:t>Платежи при пользовании природными ресурсами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5835">
                <a:tc>
                  <a:txBody>
                    <a:bodyPr/>
                    <a:lstStyle/>
                    <a:p>
                      <a:r>
                        <a:rPr lang="ru-RU" sz="1300" dirty="0"/>
                        <a:t>Доходы от оказания платных услуг (работ) и компенсации затрат государства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65835">
                <a:tc>
                  <a:txBody>
                    <a:bodyPr/>
                    <a:lstStyle/>
                    <a:p>
                      <a:r>
                        <a:rPr lang="ru-RU" sz="1300" dirty="0"/>
                        <a:t>Доходы от продажи материальных и нематериальных активов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6590">
                <a:tc>
                  <a:txBody>
                    <a:bodyPr/>
                    <a:lstStyle/>
                    <a:p>
                      <a:r>
                        <a:rPr lang="ru-RU" sz="1300" dirty="0"/>
                        <a:t>Административные платежи и сборы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65835">
                <a:tc>
                  <a:txBody>
                    <a:bodyPr/>
                    <a:lstStyle/>
                    <a:p>
                      <a:r>
                        <a:rPr lang="ru-RU" sz="1300" dirty="0"/>
                        <a:t>Штрафы, санкции, возмещение ущерба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8,5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8,8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9,2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1147">
                <a:tc>
                  <a:txBody>
                    <a:bodyPr/>
                    <a:lstStyle/>
                    <a:p>
                      <a:r>
                        <a:rPr lang="ru-RU" sz="1400" b="1" dirty="0"/>
                        <a:t>БЕЗВОЗМЕЗДНЫЕ ПЛАТЕЖИ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/>
                        <a:t>6429,2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/>
                        <a:t>3921,6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/>
                        <a:t>3874,9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1147">
                <a:tc>
                  <a:txBody>
                    <a:bodyPr/>
                    <a:lstStyle/>
                    <a:p>
                      <a:r>
                        <a:rPr lang="ru-RU" sz="1400" b="1" dirty="0"/>
                        <a:t>ИТОГО</a:t>
                      </a:r>
                      <a:r>
                        <a:rPr lang="ru-RU" sz="1400" b="1" baseline="0" dirty="0"/>
                        <a:t> (Д</a:t>
                      </a:r>
                      <a:r>
                        <a:rPr lang="ru-RU" sz="1400" b="1" dirty="0"/>
                        <a:t>ОХОДЫ)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/>
                        <a:t>9646,9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/>
                        <a:t>7188,2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/>
                        <a:t>7177,9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611560" y="332656"/>
            <a:ext cx="806489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2400" b="0" i="0" u="none" strike="noStrike" kern="1200" cap="none" spc="0" baseline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200" dirty="0"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ДИНАМИКА </a:t>
            </a:r>
            <a:r>
              <a:rPr lang="ru-RU" sz="2200" dirty="0"/>
              <a:t> ДОХОДОВ БЮДЖЕТА САВДЯНСКОГО СЕЛЬСКОГО ПОСЕЛЕНИЯ ЗАВЕТИНСКОГО РАЙОНА на 2020-2022 годы (тыс.рублей)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94989389"/>
              </p:ext>
            </p:extLst>
          </p:nvPr>
        </p:nvGraphicFramePr>
        <p:xfrm>
          <a:off x="899592" y="1340768"/>
          <a:ext cx="7272808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331640" y="260648"/>
            <a:ext cx="69127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СТРУКТУРА НАЛОГОВЫХ И НЕНАЛОГОВЫХ ДОХОДОВ БЮДЖЕТА САВДЯНСКОГО СЕЛЬСКОГО ПОСЕЛЕНИЯ НА 2020 -2022 ГОДЫ (тыс.руб.)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743634053"/>
              </p:ext>
            </p:extLst>
          </p:nvPr>
        </p:nvGraphicFramePr>
        <p:xfrm>
          <a:off x="0" y="1484784"/>
          <a:ext cx="8964488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912</TotalTime>
  <Words>918</Words>
  <Application>Microsoft Office PowerPoint</Application>
  <PresentationFormat>Экран (4:3)</PresentationFormat>
  <Paragraphs>219</Paragraphs>
  <Slides>15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Тема Office</vt:lpstr>
      <vt:lpstr>Бюджет   Савдянского сельского поселения Заветинского района на 2020 год и на плановый период 2021 и 2022 годов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Семейка Соитовых!</dc:creator>
  <cp:lastModifiedBy>Пользователь</cp:lastModifiedBy>
  <cp:revision>74</cp:revision>
  <dcterms:created xsi:type="dcterms:W3CDTF">2017-12-11T11:43:42Z</dcterms:created>
  <dcterms:modified xsi:type="dcterms:W3CDTF">2020-01-09T06:41:05Z</dcterms:modified>
</cp:coreProperties>
</file>