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6" r:id="rId9"/>
    <p:sldId id="261" r:id="rId10"/>
    <p:sldId id="262" r:id="rId11"/>
    <p:sldId id="26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11B"/>
    <a:srgbClr val="4F54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02" y="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Доходы всего</a:t>
            </a:r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6053667648039145E-2"/>
                  <c:y val="-0.32495304678891035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11144,6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2D9A-4910-AE43-E6A31C421A66}"/>
                </c:ext>
              </c:extLst>
            </c:dLbl>
            <c:dLbl>
              <c:idx val="1"/>
              <c:layout>
                <c:manualLayout>
                  <c:x val="4.1277919474668287E-2"/>
                  <c:y val="-0.236801542490304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11642,9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2D9A-4910-AE43-E6A31C421A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План</c:v>
                </c:pt>
                <c:pt idx="1">
                  <c:v>Факт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11144.6</c:v>
                </c:pt>
                <c:pt idx="1">
                  <c:v>11642.9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D9A-4910-AE43-E6A31C421A6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cylinder"/>
        <c:axId val="78336768"/>
        <c:axId val="78338304"/>
        <c:axId val="0"/>
      </c:bar3DChart>
      <c:catAx>
        <c:axId val="783367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>
                <a:solidFill>
                  <a:schemeClr val="accent2">
                    <a:lumMod val="50000"/>
                  </a:schemeClr>
                </a:solidFill>
              </a:defRPr>
            </a:pPr>
            <a:endParaRPr lang="ru-RU"/>
          </a:p>
        </c:txPr>
        <c:crossAx val="78338304"/>
        <c:crosses val="autoZero"/>
        <c:auto val="1"/>
        <c:lblAlgn val="ctr"/>
        <c:lblOffset val="100"/>
        <c:noMultiLvlLbl val="0"/>
      </c:catAx>
      <c:valAx>
        <c:axId val="7833830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783367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44941664017703E-2"/>
          <c:y val="0.37852059647693481"/>
          <c:w val="0.86449834587174279"/>
          <c:h val="0.5345853547136735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4820.6000000000004</c:v>
                </c:pt>
                <c:pt idx="1">
                  <c:v>20.5</c:v>
                </c:pt>
                <c:pt idx="2">
                  <c:v>6801.9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5F-46AB-97B2-F4EFAF336AD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6.2582963950599896E-2"/>
          <c:y val="4.5485378167857839E-2"/>
          <c:w val="0.82451003833712522"/>
          <c:h val="0.25937032128705328"/>
        </c:manualLayout>
      </c:layout>
      <c:overlay val="0"/>
      <c:txPr>
        <a:bodyPr/>
        <a:lstStyle/>
        <a:p>
          <a:pPr>
            <a:defRPr b="1">
              <a:solidFill>
                <a:schemeClr val="accent6">
                  <a:lumMod val="50000"/>
                </a:schemeClr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5416666666666666E-2"/>
                  <c:y val="-0.27500000000000002"/>
                </c:manualLayout>
              </c:layout>
              <c:spPr/>
              <c:txPr>
                <a:bodyPr/>
                <a:lstStyle/>
                <a:p>
                  <a:pPr>
                    <a:defRPr b="1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78A-4DD0-AC47-161D62038EB0}"/>
                </c:ext>
              </c:extLst>
            </c:dLbl>
            <c:dLbl>
              <c:idx val="1"/>
              <c:layout>
                <c:manualLayout>
                  <c:x val="3.125E-2"/>
                  <c:y val="-0.19062499999999988"/>
                </c:manualLayout>
              </c:layout>
              <c:spPr/>
              <c:txPr>
                <a:bodyPr/>
                <a:lstStyle/>
                <a:p>
                  <a:pPr>
                    <a:defRPr b="1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78A-4DD0-AC47-161D62038EB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План</c:v>
                </c:pt>
                <c:pt idx="1">
                  <c:v>Факт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12034.2</c:v>
                </c:pt>
                <c:pt idx="1">
                  <c:v>11857.8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78A-4DD0-AC47-161D62038EB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cylinder"/>
        <c:axId val="97226752"/>
        <c:axId val="97228288"/>
        <c:axId val="0"/>
      </c:bar3DChart>
      <c:catAx>
        <c:axId val="972267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 b="1">
                <a:solidFill>
                  <a:schemeClr val="tx2">
                    <a:lumMod val="50000"/>
                  </a:schemeClr>
                </a:solidFill>
              </a:defRPr>
            </a:pPr>
            <a:endParaRPr lang="ru-RU"/>
          </a:p>
        </c:txPr>
        <c:crossAx val="97228288"/>
        <c:crosses val="autoZero"/>
        <c:auto val="1"/>
        <c:lblAlgn val="ctr"/>
        <c:lblOffset val="100"/>
        <c:noMultiLvlLbl val="0"/>
      </c:catAx>
      <c:valAx>
        <c:axId val="9722828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97226752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2800" b="1">
              <a:solidFill>
                <a:schemeClr val="accent5">
                  <a:lumMod val="50000"/>
                </a:schemeClr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0.66149</cdr:x>
      <cdr:y>0.17719</cdr:y>
    </cdr:from>
    <cdr:to>
      <cdr:x>0.81505</cdr:x>
      <cdr:y>0.31893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032448" y="720080"/>
          <a:ext cx="936104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b="1" dirty="0">
              <a:solidFill>
                <a:schemeClr val="accent6">
                  <a:lumMod val="75000"/>
                </a:schemeClr>
              </a:solidFill>
            </a:rPr>
            <a:t>98,5</a:t>
          </a:r>
        </a:p>
        <a:p xmlns:a="http://schemas.openxmlformats.org/drawingml/2006/main">
          <a:endParaRPr lang="ru-RU" sz="2400" b="1" dirty="0">
            <a:solidFill>
              <a:schemeClr val="accent6">
                <a:lumMod val="7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29.09.2020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SavdyanskoeSP@donland.ru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" descr="C:\Users\Хеда\Desktop\Актуально\снова ленинское\Солнце-жжет-как-крапив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5085184"/>
            <a:ext cx="8424936" cy="1584176"/>
          </a:xfrm>
        </p:spPr>
        <p:txBody>
          <a:bodyPr>
            <a:noAutofit/>
          </a:bodyPr>
          <a:lstStyle/>
          <a:p>
            <a:r>
              <a:rPr lang="ru-RU" sz="2800" b="1" i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Отчет об исполнении  бюджета </a:t>
            </a:r>
            <a:r>
              <a:rPr lang="ru-RU" sz="2800" b="1" i="1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Савдянского</a:t>
            </a:r>
            <a:r>
              <a:rPr lang="ru-RU" sz="2800" b="1" i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сельского поселения </a:t>
            </a:r>
            <a:r>
              <a:rPr lang="ru-RU" sz="2800" b="1" i="1">
                <a:solidFill>
                  <a:schemeClr val="tx2">
                    <a:lumMod val="75000"/>
                  </a:schemeClr>
                </a:solidFill>
                <a:latin typeface="+mj-lt"/>
              </a:rPr>
              <a:t>Заветинского </a:t>
            </a:r>
            <a:r>
              <a:rPr lang="ru-RU" sz="2800" b="1" i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района за 2019 год</a:t>
            </a:r>
            <a:br>
              <a:rPr lang="ru-RU" sz="2800" dirty="0">
                <a:solidFill>
                  <a:schemeClr val="tx2">
                    <a:lumMod val="75000"/>
                  </a:schemeClr>
                </a:solidFill>
              </a:rPr>
            </a:br>
            <a:endParaRPr lang="ru-RU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122" name="AutoShape 2" descr="https://lucidgypsy.files.wordpress.com/2013/12/sky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ctrTitle"/>
          </p:nvPr>
        </p:nvSpPr>
        <p:spPr>
          <a:xfrm>
            <a:off x="611560" y="836712"/>
            <a:ext cx="7772400" cy="1470025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Бюджет для граждан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Хеда\Desktop\Актуально\снова ленинское\Солнце-жжет-как-крапив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-180528" y="0"/>
            <a:ext cx="932452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C000"/>
                </a:solidFill>
              </a:rPr>
              <a:t>РАСХОДЫ БЮДЖЕТА ПОСЕЛЕНИЯ В РАМКАХ МУНИЦИПАЛЬНЫХ ЦЕЛЕВЫХ ПРОГРАММ </a:t>
            </a:r>
            <a:r>
              <a:rPr lang="ru-RU" sz="2800" b="1" dirty="0">
                <a:solidFill>
                  <a:srgbClr val="FF0000"/>
                </a:solidFill>
              </a:rPr>
              <a:t>(ПРОДОЛЖЕНИЕ)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861441"/>
              </p:ext>
            </p:extLst>
          </p:nvPr>
        </p:nvGraphicFramePr>
        <p:xfrm>
          <a:off x="179512" y="1340768"/>
          <a:ext cx="8784976" cy="331073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6661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23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81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82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869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Годовые назначения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 с начала года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lang="en-US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246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«Развитие культуры </a:t>
                      </a:r>
                      <a:r>
                        <a:rPr lang="ru-RU" sz="1600" b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Савдянского</a:t>
                      </a:r>
                      <a:r>
                        <a:rPr lang="ru-RU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сельского поселения»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3354,0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3352,9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8692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«Управление и распоряжение муниципальным имуществом в муниципальном образовании «</a:t>
                      </a:r>
                      <a:r>
                        <a:rPr lang="ru-RU" sz="1600" b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Свдянское</a:t>
                      </a:r>
                      <a:r>
                        <a:rPr lang="ru-RU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сельское поселение»»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29,0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26,4 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91,0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74231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«Социальная поддержка граждан»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C:\Users\Хеда\Desktop\Актуально\снова ленинское\Солнце-жжет-как-крапив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0" y="4919008"/>
            <a:ext cx="83164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Администрация </a:t>
            </a:r>
            <a:r>
              <a:rPr lang="ru-RU" sz="2000" b="1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Савдянского</a:t>
            </a:r>
            <a:r>
              <a:rPr lang="ru-RU" sz="20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сельского поселения</a:t>
            </a:r>
          </a:p>
          <a:p>
            <a:r>
              <a:rPr lang="ru-RU" sz="20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Официальный сайт: </a:t>
            </a:r>
            <a:r>
              <a:rPr lang="fr-FR" sz="20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http://</a:t>
            </a:r>
            <a:r>
              <a:rPr lang="en-US" sz="20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savdyanskoesp.ru</a:t>
            </a:r>
            <a:r>
              <a:rPr lang="ru-RU" sz="20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/</a:t>
            </a:r>
          </a:p>
          <a:p>
            <a:r>
              <a:rPr lang="ru-RU" sz="20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Телефон: 8 (86378) 2-64-</a:t>
            </a:r>
            <a:r>
              <a:rPr lang="en-US" sz="20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2</a:t>
            </a:r>
            <a:r>
              <a:rPr lang="ru-RU" sz="20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2</a:t>
            </a:r>
          </a:p>
          <a:p>
            <a:r>
              <a:rPr lang="ru-RU" sz="20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Адрес: 347442, Ростовская область, </a:t>
            </a:r>
            <a:r>
              <a:rPr lang="ru-RU" sz="2000" b="1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Заветинский</a:t>
            </a:r>
            <a:r>
              <a:rPr lang="ru-RU" sz="20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район, х. </a:t>
            </a:r>
            <a:r>
              <a:rPr lang="ru-RU" sz="2000" b="1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Савдя</a:t>
            </a:r>
            <a:r>
              <a:rPr lang="ru-RU" sz="20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, ул. Центральная, 13</a:t>
            </a:r>
          </a:p>
          <a:p>
            <a:r>
              <a:rPr lang="ru-RU" sz="20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E-mail: </a:t>
            </a:r>
            <a:r>
              <a:rPr lang="en-US" sz="2000" b="1" dirty="0" err="1">
                <a:solidFill>
                  <a:schemeClr val="accent2">
                    <a:lumMod val="20000"/>
                    <a:lumOff val="80000"/>
                  </a:schemeClr>
                </a:solidFill>
                <a:hlinkClick r:id="rId3"/>
              </a:rPr>
              <a:t>S</a:t>
            </a:r>
            <a:r>
              <a:rPr lang="en-US" sz="2000" b="1" dirty="0" err="1">
                <a:solidFill>
                  <a:schemeClr val="accent2">
                    <a:lumMod val="20000"/>
                    <a:lumOff val="80000"/>
                  </a:schemeClr>
                </a:solidFill>
                <a:hlinkClick r:id="rId3"/>
              </a:rPr>
              <a:t>avdyanskoeSP</a:t>
            </a:r>
            <a:r>
              <a:rPr lang="ru-RU" sz="2000" b="1" dirty="0">
                <a:solidFill>
                  <a:schemeClr val="accent2">
                    <a:lumMod val="20000"/>
                    <a:lumOff val="80000"/>
                  </a:schemeClr>
                </a:solidFill>
                <a:hlinkClick r:id="rId3"/>
              </a:rPr>
              <a:t>@</a:t>
            </a:r>
            <a:r>
              <a:rPr lang="en-US" sz="2000" b="1" dirty="0" err="1">
                <a:solidFill>
                  <a:schemeClr val="accent2">
                    <a:lumMod val="20000"/>
                    <a:lumOff val="80000"/>
                  </a:schemeClr>
                </a:solidFill>
                <a:hlinkClick r:id="rId3"/>
              </a:rPr>
              <a:t>donland</a:t>
            </a:r>
            <a:r>
              <a:rPr lang="ru-RU" sz="2000" b="1" dirty="0">
                <a:solidFill>
                  <a:schemeClr val="accent2">
                    <a:lumMod val="20000"/>
                    <a:lumOff val="80000"/>
                  </a:schemeClr>
                </a:solidFill>
                <a:hlinkClick r:id="rId3"/>
              </a:rPr>
              <a:t>.ru</a:t>
            </a:r>
            <a:endParaRPr lang="ru-RU" sz="2000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 descr="C:\Users\Хеда\Desktop\Актуально\снова ленинское\Солнце-жжет-как-крапив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755576" y="188640"/>
            <a:ext cx="7488832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altLang="ru-RU" sz="32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Уважаемые жители </a:t>
            </a:r>
            <a:r>
              <a:rPr lang="ru-RU" altLang="ru-RU" sz="36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Савдянского</a:t>
            </a:r>
            <a:r>
              <a:rPr lang="ru-RU" altLang="ru-RU" sz="3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сельского поселения!</a:t>
            </a:r>
            <a:endParaRPr lang="ru-RU" sz="36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844824"/>
            <a:ext cx="871296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solidFill>
                  <a:schemeClr val="accent3">
                    <a:lumMod val="50000"/>
                  </a:schemeClr>
                </a:solidFill>
              </a:rPr>
              <a:t>       </a:t>
            </a:r>
            <a:r>
              <a:rPr lang="ru-RU" sz="2800" b="1" dirty="0">
                <a:solidFill>
                  <a:srgbClr val="34411B"/>
                </a:solidFill>
              </a:rPr>
              <a:t>Представляем Вашему вниманию Отчет об исполнении  бюджета </a:t>
            </a:r>
            <a:r>
              <a:rPr lang="ru-RU" sz="2800" b="1" dirty="0" err="1">
                <a:solidFill>
                  <a:srgbClr val="34411B"/>
                </a:solidFill>
              </a:rPr>
              <a:t>Савдянского</a:t>
            </a:r>
            <a:r>
              <a:rPr lang="ru-RU" sz="2800" b="1" dirty="0">
                <a:solidFill>
                  <a:srgbClr val="34411B"/>
                </a:solidFill>
              </a:rPr>
              <a:t> сельского поселения </a:t>
            </a:r>
            <a:r>
              <a:rPr lang="ru-RU" sz="2800" b="1" dirty="0" err="1">
                <a:solidFill>
                  <a:srgbClr val="34411B"/>
                </a:solidFill>
              </a:rPr>
              <a:t>Заветинского</a:t>
            </a:r>
            <a:r>
              <a:rPr lang="ru-RU" sz="2800" b="1" dirty="0">
                <a:solidFill>
                  <a:srgbClr val="34411B"/>
                </a:solidFill>
              </a:rPr>
              <a:t> района за 2019 год.</a:t>
            </a:r>
          </a:p>
          <a:p>
            <a:pPr algn="just"/>
            <a:r>
              <a:rPr lang="ru-RU" sz="2800" b="1" dirty="0">
                <a:solidFill>
                  <a:srgbClr val="34411B"/>
                </a:solidFill>
              </a:rPr>
              <a:t>        Бюджет для граждан нацелен на получение обратной связи от жителей поселения, которых волнуют проблемы муниципальных финансов. Надеемся, что представление бюджета в понятной для жителей форме повысит уровень общественного участия граждан в бюджетном процессе.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C:\Users\Хеда\Desktop\Актуально\снова ленинское\Солнце-жжет-как-крапив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51520" y="188640"/>
            <a:ext cx="88924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FFC000"/>
                </a:solidFill>
              </a:rPr>
              <a:t>ОСНОВНЫЕ ПАРАМЕТРЫ ИСПОЛНЕНИЯ  БЮДЖЕТА САВДЯНСКОГО СЕЛЬСКОГО ПОСЕЛЕНИЯ ЗА 2019 ГОД (ТЫС.РУБ.)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324263"/>
              </p:ext>
            </p:extLst>
          </p:nvPr>
        </p:nvGraphicFramePr>
        <p:xfrm>
          <a:off x="1115616" y="1844824"/>
          <a:ext cx="7200800" cy="220740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76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80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37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20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5807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Показатель</a:t>
                      </a:r>
                      <a:endParaRPr lang="ru-RU" sz="24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План</a:t>
                      </a:r>
                      <a:endParaRPr lang="ru-RU" sz="24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Факт</a:t>
                      </a:r>
                      <a:endParaRPr lang="ru-RU" sz="24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Исполнение</a:t>
                      </a:r>
                    </a:p>
                    <a:p>
                      <a:pPr algn="ctr"/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(%)</a:t>
                      </a:r>
                      <a:endParaRPr lang="ru-RU" sz="24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46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Доход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11144,6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11642,9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104,5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46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Расход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12034,2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11857,8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98,5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46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Дефицит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889,6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214,9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7" name="Picture 4" descr="http://zuzino.mos.ru/upload/medialibrary/d03/byudzhet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4509120"/>
            <a:ext cx="4194984" cy="20652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C:\Users\Хеда\Desktop\Актуально\снова ленинское\Солнце-жжет-как-крапив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23528" y="332656"/>
            <a:ext cx="83440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FFC000"/>
                </a:solidFill>
              </a:rPr>
              <a:t>ИСПОЛНЕНИЕ БЮДЖЕТА САВДЯНСКОГО СЕЛЬСКОГО ПОСЕЛЕНИЯ ЗА 2019 ГОД ПО ДОХОДАМ (ТЫС.РУБ.)</a:t>
            </a: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709521347"/>
              </p:ext>
            </p:extLst>
          </p:nvPr>
        </p:nvGraphicFramePr>
        <p:xfrm>
          <a:off x="467544" y="1916832"/>
          <a:ext cx="3744416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1546203130"/>
              </p:ext>
            </p:extLst>
          </p:nvPr>
        </p:nvGraphicFramePr>
        <p:xfrm>
          <a:off x="3635896" y="1916832"/>
          <a:ext cx="550810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Хеда\Desktop\Актуально\снова ленинское\Солнце-жжет-как-крапив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055730"/>
              </p:ext>
            </p:extLst>
          </p:nvPr>
        </p:nvGraphicFramePr>
        <p:xfrm>
          <a:off x="323529" y="1412776"/>
          <a:ext cx="8640959" cy="2621929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5782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81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90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5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План</a:t>
                      </a:r>
                      <a:endParaRPr lang="ru-RU" sz="15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Поступило</a:t>
                      </a:r>
                      <a:endParaRPr lang="ru-RU" sz="15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Отклонения</a:t>
                      </a:r>
                      <a:endParaRPr lang="ru-RU" sz="15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9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4342,7</a:t>
                      </a: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4841,1</a:t>
                      </a: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498,4</a:t>
                      </a:r>
                      <a:endParaRPr lang="ru-RU" sz="15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2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Налог на доходы физических лиц</a:t>
                      </a:r>
                      <a:endParaRPr lang="ru-RU" sz="15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450,0</a:t>
                      </a: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354,0</a:t>
                      </a: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-96,0</a:t>
                      </a: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95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Единый сельскохозяйственный налог</a:t>
                      </a:r>
                      <a:endParaRPr lang="ru-RU" sz="15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3348,0</a:t>
                      </a: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3889,2</a:t>
                      </a: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541,2</a:t>
                      </a: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95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Налог на имущество физических лиц</a:t>
                      </a:r>
                      <a:endParaRPr lang="ru-RU" sz="15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55,4</a:t>
                      </a: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62,4</a:t>
                      </a: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7,0</a:t>
                      </a: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44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Земельный налог</a:t>
                      </a:r>
                      <a:endParaRPr lang="ru-RU" sz="15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456,8</a:t>
                      </a: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515,0</a:t>
                      </a: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58,2</a:t>
                      </a: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95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Государственная пошлина</a:t>
                      </a:r>
                      <a:endParaRPr lang="ru-RU" sz="15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3,7</a:t>
                      </a: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0,0</a:t>
                      </a: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-3,7</a:t>
                      </a: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95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Штрафы</a:t>
                      </a:r>
                      <a:endParaRPr lang="ru-RU" sz="15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28,8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20,5</a:t>
                      </a: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-8,3</a:t>
                      </a:r>
                    </a:p>
                  </a:txBody>
                  <a:tcPr marL="61147" marR="61147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95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5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23528" y="5301208"/>
            <a:ext cx="856895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700" b="1" i="1" dirty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itchFamily="18" charset="0"/>
              </a:rPr>
              <a:t>*</a:t>
            </a:r>
            <a:r>
              <a:rPr lang="ru-RU" sz="1700" b="1" i="1" dirty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itchFamily="18" charset="0"/>
              </a:rPr>
              <a:t>Анализ исполнения собственных доходов бюджета поселения за 2019 год свидетельствует  о том, что план по указанным доходам   выполнен   на  111,5%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FFC000"/>
                </a:solidFill>
              </a:rPr>
              <a:t>СТРУКТУРА И ОБЪЕМ НАЛОГОВЫХ И НЕНАЛОГОВЫХ ДОХОДОВ БЮДЖЕТА САВДЯНСКОГО СЕЛЬСКОГО ПОСЕЛЕНИЯ ЗА 2019 ГОД (ТЫС.РУБ.)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Хеда\Desktop\Актуально\снова ленинское\Солнце-жжет-как-крапив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-396552" y="0"/>
            <a:ext cx="100091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C000"/>
                </a:solidFill>
              </a:rPr>
              <a:t>СТРУКТУРА И ОБЪЕМ БЕЗВОЗМЕЗДНЫХ ПОСТУПЛЕНИЙ (ТЫС.РУБ.) 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0874997"/>
              </p:ext>
            </p:extLst>
          </p:nvPr>
        </p:nvGraphicFramePr>
        <p:xfrm>
          <a:off x="395536" y="1124744"/>
          <a:ext cx="8352928" cy="413461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752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l"/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latin typeface="+mj-lt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latin typeface="+mj-lt"/>
                        </a:rPr>
                        <a:t>Факт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latin typeface="+mj-lt"/>
                        </a:rPr>
                        <a:t>Исполнение(%)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3888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>
                          <a:solidFill>
                            <a:srgbClr val="C00000"/>
                          </a:solidFill>
                        </a:rPr>
                        <a:t>ВСЕГО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6801,9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6801,9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3264">
                <a:tc>
                  <a:txBody>
                    <a:bodyPr/>
                    <a:lstStyle/>
                    <a:p>
                      <a:pPr algn="l"/>
                      <a:r>
                        <a:rPr lang="ru-RU" sz="18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Дотации на выравнивание уровня бюджетной обеспеченности</a:t>
                      </a:r>
                      <a:endParaRPr lang="ru-RU" sz="18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6309,3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6309,3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4493">
                <a:tc>
                  <a:txBody>
                    <a:bodyPr/>
                    <a:lstStyle/>
                    <a:p>
                      <a:pPr algn="l"/>
                      <a:r>
                        <a:rPr lang="ru-RU" sz="18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Субвенции на осуществление полномочий по первичному воинскому учету  на территориях,  где отсутствуют военные комиссариаты </a:t>
                      </a:r>
                      <a:endParaRPr lang="ru-RU" sz="18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83,3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83,3 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3845">
                <a:tc>
                  <a:txBody>
                    <a:bodyPr/>
                    <a:lstStyle/>
                    <a:p>
                      <a:pPr algn="l"/>
                      <a:r>
                        <a:rPr lang="ru-RU" sz="18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Субвенции на выполнение передаваемых полномочий субъектов РФ</a:t>
                      </a:r>
                      <a:endParaRPr lang="ru-RU" sz="18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0,2 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0,2 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0806">
                <a:tc>
                  <a:txBody>
                    <a:bodyPr/>
                    <a:lstStyle/>
                    <a:p>
                      <a:pPr algn="l"/>
                      <a:r>
                        <a:rPr lang="ru-RU" sz="18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Прочие  межбюджетные трансферты</a:t>
                      </a:r>
                      <a:endParaRPr lang="ru-RU" sz="18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409,1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409,1 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Хеда\Desktop\Актуально\снова ленинское\Солнце-жжет-как-крапив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11560" y="188640"/>
            <a:ext cx="80648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C000"/>
                </a:solidFill>
              </a:rPr>
              <a:t>ИСПОЛНЕНИЕ БЮДЖЕТА САВДЯНСКОГО СЕЛЬСКОГО ПОСЕЛЕНИЯ ЗА 2019 ГОД ПО РАСХОДАМ (ТЫС.РУБ.)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827314803"/>
              </p:ext>
            </p:extLst>
          </p:nvPr>
        </p:nvGraphicFramePr>
        <p:xfrm>
          <a:off x="1403648" y="1484784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Хеда\Desktop\Актуально\снова ленинское\Солнце-жжет-как-крапив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161675"/>
              </p:ext>
            </p:extLst>
          </p:nvPr>
        </p:nvGraphicFramePr>
        <p:xfrm>
          <a:off x="467544" y="1340768"/>
          <a:ext cx="8352927" cy="434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47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95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274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Факт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Исполнение(%)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139"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ВСЕГО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12034,2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11857,8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98,5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304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Общегосударственные вопросы</a:t>
                      </a:r>
                      <a:r>
                        <a:rPr lang="ru-RU" sz="180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5960,0 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5807,2 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/>
                        <a:t>97,4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Национальная оборона</a:t>
                      </a:r>
                      <a:endParaRPr lang="ru-RU" sz="1800" b="0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83,3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83,3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2616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Защита населения и территории от ЧС, гражданская оборона 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416,3</a:t>
                      </a:r>
                      <a:endParaRPr lang="ru-RU" b="0" dirty="0"/>
                    </a:p>
                    <a:p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409,0</a:t>
                      </a:r>
                      <a:endParaRPr lang="ru-RU" b="0" dirty="0"/>
                    </a:p>
                    <a:p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/>
                        <a:t>98,2</a:t>
                      </a:r>
                    </a:p>
                    <a:p>
                      <a:endParaRPr lang="ru-RU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40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Благоустройство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2117,8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2102,8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/>
                        <a:t>99,2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7772"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Образование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/>
                        <a:t>18,2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/>
                        <a:t>18,2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0139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Культура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3354,0 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3352,9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/>
                        <a:t>99,9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0139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Социальная политика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65,6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65,4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/>
                        <a:t>99,7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0139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Физическая культура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19,0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19,0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95536" y="188640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C000"/>
                </a:solidFill>
              </a:rPr>
              <a:t>СТРУКТУРА И ОБЪЕМ РАСХОДОВ БЮДЖЕТА САВДЯНСКОГО СЕЛЬСКОГО ПОСЕЛЕНИЯ ЗА 2019 (ТЫС.РУБ.)</a:t>
            </a:r>
            <a:endParaRPr lang="ru-RU" sz="24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Хеда\Desktop\Актуально\снова ленинское\Солнце-жжет-как-крапив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98126" y="0"/>
            <a:ext cx="904587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C000"/>
                </a:solidFill>
              </a:rPr>
              <a:t>РАСХОДЫ БЮДЖЕТА ПОСЕЛЕНИЯ В РАМКАХ МУНИЦИПАЛЬНЫХ  ЦЕЛЕВЫХ ПРОГРАММ ЗА 2019 ГОД (тыс. руб.)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033774"/>
              </p:ext>
            </p:extLst>
          </p:nvPr>
        </p:nvGraphicFramePr>
        <p:xfrm>
          <a:off x="179512" y="1412776"/>
          <a:ext cx="8640960" cy="513046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5896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08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42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61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5685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Годовые назначения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lang="en-US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056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ПО ПРОГРАММАМ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11845,1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11718,8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031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«Муниципальная политика»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5838,9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5760,8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98,7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825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«Обеспечение общественного порядка и противодействие преступности на территории </a:t>
                      </a:r>
                      <a:r>
                        <a:rPr lang="ru-RU" sz="1600" b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Савдянского</a:t>
                      </a:r>
                      <a:r>
                        <a:rPr lang="ru-RU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сельского поселения»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22,0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2593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79646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Защита населения и территорий от чрезвычайных ситуаций, обеспечение пожарной безопасности и безопасности людей на водных объектах на территории </a:t>
                      </a:r>
                      <a:r>
                        <a:rPr kumimoji="0" lang="ru-RU" sz="16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79646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Савдянского</a:t>
                      </a: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79646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сельского поселения</a:t>
                      </a:r>
                      <a:r>
                        <a:rPr lang="ru-RU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416,3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409,0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1741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«Благоустройство территории </a:t>
                      </a:r>
                      <a:r>
                        <a:rPr lang="ru-RU" sz="1600" b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Савдянского</a:t>
                      </a:r>
                      <a:r>
                        <a:rPr lang="ru-RU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сельского поселения»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2117,8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2102,8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17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«Развитие физической культуры и спорта на территории </a:t>
                      </a:r>
                      <a:r>
                        <a:rPr lang="ru-RU" sz="1600" b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Савдянского</a:t>
                      </a:r>
                      <a:r>
                        <a:rPr lang="ru-RU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сельского поселения»</a:t>
                      </a:r>
                    </a:p>
                    <a:p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19,0</a:t>
                      </a:r>
                    </a:p>
                    <a:p>
                      <a:pPr algn="ctr" fontAlgn="t"/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19,0</a:t>
                      </a:r>
                    </a:p>
                    <a:p>
                      <a:pPr algn="r" fontAlgn="t"/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  <a:p>
                      <a:pPr algn="ctr"/>
                      <a:endParaRPr lang="ru-RU" sz="14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2930</TotalTime>
  <Words>573</Words>
  <Application>Microsoft Office PowerPoint</Application>
  <PresentationFormat>Экран (4:3)</PresentationFormat>
  <Paragraphs>181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Тема Office</vt:lpstr>
      <vt:lpstr>Бюджет для граждан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Семейка Соитовых!</dc:creator>
  <cp:lastModifiedBy>Пользователь</cp:lastModifiedBy>
  <cp:revision>37</cp:revision>
  <dcterms:created xsi:type="dcterms:W3CDTF">2018-03-07T10:41:26Z</dcterms:created>
  <dcterms:modified xsi:type="dcterms:W3CDTF">2020-09-29T08:31:51Z</dcterms:modified>
</cp:coreProperties>
</file>