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2.xml" ContentType="application/vnd.openxmlformats-officedocument.presentationml.tags+xml"/>
  <Override PartName="/ppt/charts/chart2.xml" ContentType="application/vnd.openxmlformats-officedocument.drawingml.chart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tags/tag4.xml" ContentType="application/vnd.openxmlformats-officedocument.presentationml.tags+xml"/>
  <Override PartName="/ppt/charts/chart4.xml" ContentType="application/vnd.openxmlformats-officedocument.drawingml.chart+xml"/>
  <Override PartName="/ppt/tags/tag5.xml" ContentType="application/vnd.openxmlformats-officedocument.presentationml.tags+xml"/>
  <Override PartName="/ppt/charts/chart5.xml" ContentType="application/vnd.openxmlformats-officedocument.drawingml.char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5" r:id="rId1"/>
  </p:sldMasterIdLst>
  <p:notesMasterIdLst>
    <p:notesMasterId r:id="rId11"/>
  </p:notesMasterIdLst>
  <p:sldIdLst>
    <p:sldId id="415" r:id="rId2"/>
    <p:sldId id="425" r:id="rId3"/>
    <p:sldId id="426" r:id="rId4"/>
    <p:sldId id="416" r:id="rId5"/>
    <p:sldId id="420" r:id="rId6"/>
    <p:sldId id="421" r:id="rId7"/>
    <p:sldId id="424" r:id="rId8"/>
    <p:sldId id="423" r:id="rId9"/>
    <p:sldId id="42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20704"/>
    <a:srgbClr val="D9ECFB"/>
    <a:srgbClr val="003399"/>
    <a:srgbClr val="097DE7"/>
    <a:srgbClr val="BB0905"/>
    <a:srgbClr val="A50021"/>
    <a:srgbClr val="ABE0FB"/>
    <a:srgbClr val="FCE7AA"/>
    <a:srgbClr val="FBE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94689" autoAdjust="0"/>
  </p:normalViewPr>
  <p:slideViewPr>
    <p:cSldViewPr>
      <p:cViewPr varScale="1">
        <p:scale>
          <a:sx n="98" d="100"/>
          <a:sy n="98" d="100"/>
        </p:scale>
        <p:origin x="7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4065488249104383"/>
          <c:y val="0.22277291295523713"/>
          <c:w val="0.75934511750895617"/>
          <c:h val="0.69392675527436776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2016 год2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Факт за 2015 год</c:v>
                </c:pt>
                <c:pt idx="1">
                  <c:v>Факт за 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BBBC-4E07-A667-A87BA4937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248832"/>
        <c:axId val="82250368"/>
        <c:axId val="80863232"/>
      </c:bar3DChart>
      <c:catAx>
        <c:axId val="822488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2250368"/>
        <c:crosses val="autoZero"/>
        <c:auto val="1"/>
        <c:lblAlgn val="ctr"/>
        <c:lblOffset val="100"/>
        <c:noMultiLvlLbl val="0"/>
      </c:catAx>
      <c:valAx>
        <c:axId val="82250368"/>
        <c:scaling>
          <c:orientation val="minMax"/>
          <c:max val="16000"/>
          <c:min val="2000"/>
        </c:scaling>
        <c:delete val="1"/>
        <c:axPos val="l"/>
        <c:numFmt formatCode="_(* #,##0.00_);_(* \(#,##0.00\);_(* &quot;-&quot;??_);_(@_)" sourceLinked="0"/>
        <c:majorTickMark val="out"/>
        <c:minorTickMark val="none"/>
        <c:tickLblPos val="nextTo"/>
        <c:crossAx val="82248832"/>
        <c:crosses val="autoZero"/>
        <c:crossBetween val="between"/>
        <c:majorUnit val="2000"/>
      </c:valAx>
      <c:serAx>
        <c:axId val="80863232"/>
        <c:scaling>
          <c:orientation val="minMax"/>
        </c:scaling>
        <c:delete val="1"/>
        <c:axPos val="b"/>
        <c:majorTickMark val="out"/>
        <c:minorTickMark val="none"/>
        <c:tickLblPos val="none"/>
        <c:crossAx val="8225036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1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6DF-436F-AF8F-B3763E247EA5}"/>
              </c:ext>
            </c:extLst>
          </c:dPt>
          <c:dPt>
            <c:idx val="1"/>
            <c:invertIfNegative val="0"/>
            <c:bubble3D val="0"/>
            <c:spPr>
              <a:solidFill>
                <a:srgbClr val="097DE7"/>
              </a:solidFill>
              <a:ln>
                <a:solidFill>
                  <a:schemeClr val="accent1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6DF-436F-AF8F-B3763E247EA5}"/>
              </c:ext>
            </c:extLst>
          </c:dPt>
          <c:dLbls>
            <c:dLbl>
              <c:idx val="0"/>
              <c:layout>
                <c:manualLayout>
                  <c:x val="0"/>
                  <c:y val="-3.7986693291250859E-2"/>
                </c:manualLayout>
              </c:layout>
              <c:tx>
                <c:rich>
                  <a:bodyPr/>
                  <a:lstStyle/>
                  <a:p>
                    <a:pPr>
                      <a:defRPr sz="2500" b="1" i="1" baseline="0">
                        <a:solidFill>
                          <a:srgbClr val="FF0000"/>
                        </a:solidFill>
                        <a:latin typeface="Times New Roman" pitchFamily="18" charset="0"/>
                      </a:defRPr>
                    </a:pPr>
                    <a:r>
                      <a:rPr lang="en-US" dirty="0"/>
                      <a:t> 18945,8</a:t>
                    </a:r>
                  </a:p>
                </c:rich>
              </c:tx>
              <c:numFmt formatCode="_(* #,##0.00_);_(* \(#,##0.00\);_(* &quot;-&quot;??_);_(@_)" sourceLinked="0"/>
              <c:spPr>
                <a:effectLst>
                  <a:outerShdw dist="50800" sx="1000" sy="1000" algn="ctr" rotWithShape="0">
                    <a:srgbClr val="000000"/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DF-436F-AF8F-B3763E247EA5}"/>
                </c:ext>
              </c:extLst>
            </c:dLbl>
            <c:dLbl>
              <c:idx val="1"/>
              <c:layout>
                <c:manualLayout>
                  <c:x val="6.6472779004441958E-3"/>
                  <c:y val="-2.5324462194167237E-2"/>
                </c:manualLayout>
              </c:layout>
              <c:tx>
                <c:rich>
                  <a:bodyPr/>
                  <a:lstStyle/>
                  <a:p>
                    <a:pPr>
                      <a:defRPr sz="2500" b="1" i="1" baseline="0">
                        <a:solidFill>
                          <a:srgbClr val="FF0000"/>
                        </a:solidFill>
                        <a:latin typeface="Times New Roman" pitchFamily="18" charset="0"/>
                      </a:defRPr>
                    </a:pPr>
                    <a:r>
                      <a:rPr lang="en-US" dirty="0"/>
                      <a:t>12536,4</a:t>
                    </a:r>
                  </a:p>
                </c:rich>
              </c:tx>
              <c:numFmt formatCode="_(* #,##0.00_);_(* \(#,##0.00\);_(* &quot;-&quot;??_);_(@_)" sourceLinked="0"/>
              <c:spPr>
                <a:effectLst>
                  <a:outerShdw dist="50800" sx="1000" sy="1000" algn="ctr" rotWithShape="0">
                    <a:srgbClr val="000000"/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DF-436F-AF8F-B3763E247EA5}"/>
                </c:ext>
              </c:extLst>
            </c:dLbl>
            <c:dLbl>
              <c:idx val="2"/>
              <c:numFmt formatCode="_(* #,##0.00_);_(* \(#,##0.00\);_(* &quot;-&quot;??_);_(@_)" sourceLinked="0"/>
              <c:spPr>
                <a:effectLst>
                  <a:outerShdw dist="50800" sx="1000" sy="1000" algn="ctr" rotWithShape="0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500" b="1" i="1" baseline="0">
                      <a:solidFill>
                        <a:srgbClr val="FF0000"/>
                      </a:solidFill>
                      <a:latin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DF-436F-AF8F-B3763E247EA5}"/>
                </c:ext>
              </c:extLst>
            </c:dLbl>
            <c:dLbl>
              <c:idx val="3"/>
              <c:numFmt formatCode="_(* #,##0.00_);_(* \(#,##0.00\);_(* &quot;-&quot;??_);_(@_)" sourceLinked="0"/>
              <c:spPr>
                <a:effectLst>
                  <a:outerShdw dist="50800" sx="1000" sy="1000" algn="ctr" rotWithShape="0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500" b="1" i="1" baseline="0">
                      <a:solidFill>
                        <a:srgbClr val="FF0000"/>
                      </a:solidFill>
                      <a:latin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DF-436F-AF8F-B3763E247E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за 2017 год</c:v>
                </c:pt>
                <c:pt idx="1">
                  <c:v>Факт 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18945.8</c:v>
                </c:pt>
                <c:pt idx="1">
                  <c:v>12536.4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DF-436F-AF8F-B3763E247E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Факт за 2017 год</c:v>
                </c:pt>
                <c:pt idx="1">
                  <c:v>Факт за 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16DF-436F-AF8F-B3763E247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851328"/>
        <c:axId val="80852864"/>
        <c:axId val="48524352"/>
      </c:bar3DChart>
      <c:catAx>
        <c:axId val="80851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80852864"/>
        <c:crosses val="autoZero"/>
        <c:auto val="1"/>
        <c:lblAlgn val="ctr"/>
        <c:lblOffset val="100"/>
        <c:noMultiLvlLbl val="0"/>
      </c:catAx>
      <c:valAx>
        <c:axId val="80852864"/>
        <c:scaling>
          <c:orientation val="minMax"/>
          <c:max val="16000"/>
          <c:min val="2000"/>
        </c:scaling>
        <c:delete val="1"/>
        <c:axPos val="l"/>
        <c:majorGridlines/>
        <c:numFmt formatCode="_(* #,##0.00_);_(* \(#,##0.00\);_(* &quot;-&quot;??_);_(@_)" sourceLinked="0"/>
        <c:majorTickMark val="out"/>
        <c:minorTickMark val="none"/>
        <c:tickLblPos val="nextTo"/>
        <c:crossAx val="80851328"/>
        <c:crosses val="autoZero"/>
        <c:crossBetween val="between"/>
        <c:majorUnit val="2000"/>
      </c:valAx>
      <c:serAx>
        <c:axId val="48524352"/>
        <c:scaling>
          <c:orientation val="minMax"/>
        </c:scaling>
        <c:delete val="1"/>
        <c:axPos val="b"/>
        <c:majorTickMark val="out"/>
        <c:minorTickMark val="none"/>
        <c:tickLblPos val="none"/>
        <c:crossAx val="8085286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1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07-4CA5-A5EE-6A83D67D8040}"/>
              </c:ext>
            </c:extLst>
          </c:dPt>
          <c:dPt>
            <c:idx val="1"/>
            <c:invertIfNegative val="0"/>
            <c:bubble3D val="0"/>
            <c:spPr>
              <a:solidFill>
                <a:srgbClr val="097DE7"/>
              </a:solidFill>
              <a:ln>
                <a:solidFill>
                  <a:schemeClr val="accent1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07-4CA5-A5EE-6A83D67D8040}"/>
              </c:ext>
            </c:extLst>
          </c:dPt>
          <c:dLbls>
            <c:dLbl>
              <c:idx val="0"/>
              <c:layout>
                <c:manualLayout>
                  <c:x val="0"/>
                  <c:y val="-3.7986693291250859E-2"/>
                </c:manualLayout>
              </c:layout>
              <c:tx>
                <c:rich>
                  <a:bodyPr/>
                  <a:lstStyle/>
                  <a:p>
                    <a:pPr>
                      <a:defRPr sz="2500" b="1" i="1" baseline="0">
                        <a:solidFill>
                          <a:srgbClr val="FF0000"/>
                        </a:solidFill>
                        <a:latin typeface="Times New Roman" pitchFamily="18" charset="0"/>
                      </a:defRPr>
                    </a:pPr>
                    <a:r>
                      <a:rPr lang="en-US" dirty="0"/>
                      <a:t> 16059,9</a:t>
                    </a:r>
                  </a:p>
                </c:rich>
              </c:tx>
              <c:numFmt formatCode="_(* #,##0.00_);_(* \(#,##0.00\);_(* &quot;-&quot;??_);_(@_)" sourceLinked="0"/>
              <c:spPr>
                <a:effectLst>
                  <a:outerShdw dist="50800" sx="1000" sy="1000" algn="ctr" rotWithShape="0">
                    <a:srgbClr val="000000"/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07-4CA5-A5EE-6A83D67D8040}"/>
                </c:ext>
              </c:extLst>
            </c:dLbl>
            <c:dLbl>
              <c:idx val="1"/>
              <c:layout>
                <c:manualLayout>
                  <c:x val="6.6472779004441958E-3"/>
                  <c:y val="-2.5324462194167237E-2"/>
                </c:manualLayout>
              </c:layout>
              <c:tx>
                <c:rich>
                  <a:bodyPr/>
                  <a:lstStyle/>
                  <a:p>
                    <a:pPr>
                      <a:defRPr sz="2500" b="1" i="1" baseline="0">
                        <a:solidFill>
                          <a:srgbClr val="FF0000"/>
                        </a:solidFill>
                        <a:latin typeface="Times New Roman" pitchFamily="18" charset="0"/>
                      </a:defRPr>
                    </a:pPr>
                    <a:r>
                      <a:rPr lang="en-US" dirty="0"/>
                      <a:t>8333,7</a:t>
                    </a:r>
                  </a:p>
                </c:rich>
              </c:tx>
              <c:numFmt formatCode="_(* #,##0.00_);_(* \(#,##0.00\);_(* &quot;-&quot;??_);_(@_)" sourceLinked="0"/>
              <c:spPr>
                <a:effectLst>
                  <a:outerShdw dist="50800" sx="1000" sy="1000" algn="ctr" rotWithShape="0">
                    <a:srgbClr val="000000"/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07-4CA5-A5EE-6A83D67D8040}"/>
                </c:ext>
              </c:extLst>
            </c:dLbl>
            <c:dLbl>
              <c:idx val="2"/>
              <c:numFmt formatCode="_(* #,##0.00_);_(* \(#,##0.00\);_(* &quot;-&quot;??_);_(@_)" sourceLinked="0"/>
              <c:spPr>
                <a:effectLst>
                  <a:outerShdw dist="50800" sx="1000" sy="1000" algn="ctr" rotWithShape="0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500" b="1" i="1" baseline="0">
                      <a:solidFill>
                        <a:srgbClr val="FF0000"/>
                      </a:solidFill>
                      <a:latin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07-4CA5-A5EE-6A83D67D8040}"/>
                </c:ext>
              </c:extLst>
            </c:dLbl>
            <c:dLbl>
              <c:idx val="3"/>
              <c:numFmt formatCode="_(* #,##0.00_);_(* \(#,##0.00\);_(* &quot;-&quot;??_);_(@_)" sourceLinked="0"/>
              <c:spPr>
                <a:effectLst>
                  <a:outerShdw dist="50800" sx="1000" sy="1000" algn="ctr" rotWithShape="0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500" b="1" i="1" baseline="0">
                      <a:solidFill>
                        <a:srgbClr val="FF0000"/>
                      </a:solidFill>
                      <a:latin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07-4CA5-A5EE-6A83D67D80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за 2017 год</c:v>
                </c:pt>
                <c:pt idx="1">
                  <c:v>Факт 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16059.9</c:v>
                </c:pt>
                <c:pt idx="1">
                  <c:v>8333.7000000000007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07-4CA5-A5EE-6A83D67D80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Факт за 2017 год</c:v>
                </c:pt>
                <c:pt idx="1">
                  <c:v>Факт за 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4607-4CA5-A5EE-6A83D67D8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371712"/>
        <c:axId val="82373248"/>
        <c:axId val="84334336"/>
      </c:bar3DChart>
      <c:catAx>
        <c:axId val="8237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82373248"/>
        <c:crosses val="autoZero"/>
        <c:auto val="1"/>
        <c:lblAlgn val="ctr"/>
        <c:lblOffset val="100"/>
        <c:noMultiLvlLbl val="0"/>
      </c:catAx>
      <c:valAx>
        <c:axId val="82373248"/>
        <c:scaling>
          <c:orientation val="minMax"/>
          <c:max val="16000"/>
          <c:min val="2000"/>
        </c:scaling>
        <c:delete val="1"/>
        <c:axPos val="l"/>
        <c:majorGridlines/>
        <c:numFmt formatCode="_(* #,##0.00_);_(* \(#,##0.00\);_(* &quot;-&quot;??_);_(@_)" sourceLinked="0"/>
        <c:majorTickMark val="out"/>
        <c:minorTickMark val="none"/>
        <c:tickLblPos val="nextTo"/>
        <c:crossAx val="82371712"/>
        <c:crosses val="autoZero"/>
        <c:crossBetween val="between"/>
        <c:majorUnit val="2000"/>
      </c:valAx>
      <c:serAx>
        <c:axId val="84334336"/>
        <c:scaling>
          <c:orientation val="minMax"/>
        </c:scaling>
        <c:delete val="1"/>
        <c:axPos val="b"/>
        <c:majorTickMark val="out"/>
        <c:minorTickMark val="none"/>
        <c:tickLblPos val="none"/>
        <c:crossAx val="8237324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gradFill rotWithShape="1">
          <a:gsLst>
            <a:gs pos="0">
              <a:schemeClr val="accent5">
                <a:shade val="63000"/>
              </a:schemeClr>
            </a:gs>
            <a:gs pos="30000">
              <a:schemeClr val="accent5">
                <a:shade val="90000"/>
                <a:satMod val="110000"/>
              </a:schemeClr>
            </a:gs>
            <a:gs pos="45000">
              <a:schemeClr val="accent5">
                <a:shade val="100000"/>
                <a:satMod val="118000"/>
              </a:schemeClr>
            </a:gs>
            <a:gs pos="55000">
              <a:schemeClr val="accent5">
                <a:shade val="100000"/>
                <a:satMod val="118000"/>
              </a:schemeClr>
            </a:gs>
            <a:gs pos="73000">
              <a:schemeClr val="accent5">
                <a:shade val="90000"/>
                <a:satMod val="110000"/>
              </a:schemeClr>
            </a:gs>
            <a:gs pos="100000">
              <a:schemeClr val="accent5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1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E0A-476E-AEF0-963D02B7E69E}"/>
              </c:ext>
            </c:extLst>
          </c:dPt>
          <c:dPt>
            <c:idx val="1"/>
            <c:invertIfNegative val="0"/>
            <c:bubble3D val="0"/>
            <c:spPr>
              <a:solidFill>
                <a:srgbClr val="097DE7"/>
              </a:solidFill>
              <a:ln>
                <a:solidFill>
                  <a:schemeClr val="accent1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E0A-476E-AEF0-963D02B7E69E}"/>
              </c:ext>
            </c:extLst>
          </c:dPt>
          <c:dLbls>
            <c:dLbl>
              <c:idx val="0"/>
              <c:layout>
                <c:manualLayout>
                  <c:x val="9.9709168506662855E-3"/>
                  <c:y val="-5.4447593717459566E-2"/>
                </c:manualLayout>
              </c:layout>
              <c:tx>
                <c:rich>
                  <a:bodyPr/>
                  <a:lstStyle/>
                  <a:p>
                    <a:pPr>
                      <a:defRPr sz="2500" b="1" i="1" baseline="0">
                        <a:solidFill>
                          <a:srgbClr val="FF0000"/>
                        </a:solidFill>
                        <a:latin typeface="Times New Roman" pitchFamily="18" charset="0"/>
                      </a:defRPr>
                    </a:pPr>
                    <a:r>
                      <a:rPr lang="en-US" dirty="0"/>
                      <a:t>2885,9</a:t>
                    </a:r>
                  </a:p>
                </c:rich>
              </c:tx>
              <c:numFmt formatCode="_(* #,##0.00_);_(* \(#,##0.00\);_(* &quot;-&quot;??_);_(@_)" sourceLinked="0"/>
              <c:spPr>
                <a:effectLst>
                  <a:outerShdw dist="50800" sx="1000" sy="1000" algn="ctr" rotWithShape="0">
                    <a:srgbClr val="000000"/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22100576455079"/>
                      <c:h val="0.103197183441231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0A-476E-AEF0-963D02B7E69E}"/>
                </c:ext>
              </c:extLst>
            </c:dLbl>
            <c:dLbl>
              <c:idx val="1"/>
              <c:layout>
                <c:manualLayout>
                  <c:x val="1.4956375275999427E-2"/>
                  <c:y val="-2.2792015974750536E-2"/>
                </c:manualLayout>
              </c:layout>
              <c:tx>
                <c:rich>
                  <a:bodyPr/>
                  <a:lstStyle/>
                  <a:p>
                    <a:pPr>
                      <a:defRPr sz="2500" b="1" i="1" baseline="0">
                        <a:solidFill>
                          <a:srgbClr val="FF0000"/>
                        </a:solidFill>
                        <a:latin typeface="Times New Roman" pitchFamily="18" charset="0"/>
                      </a:defRPr>
                    </a:pPr>
                    <a:r>
                      <a:rPr lang="en-US" dirty="0"/>
                      <a:t>4202,7</a:t>
                    </a:r>
                  </a:p>
                  <a:p>
                    <a:pPr>
                      <a:defRPr sz="2500" b="1" i="1" baseline="0">
                        <a:solidFill>
                          <a:srgbClr val="FF0000"/>
                        </a:solidFill>
                        <a:latin typeface="Times New Roman" pitchFamily="18" charset="0"/>
                      </a:defRPr>
                    </a:pPr>
                    <a:endParaRPr lang="en-US" dirty="0"/>
                  </a:p>
                </c:rich>
              </c:tx>
              <c:numFmt formatCode="_(* #,##0.00_);_(* \(#,##0.00\);_(* &quot;-&quot;??_);_(@_)" sourceLinked="0"/>
              <c:spPr>
                <a:effectLst>
                  <a:outerShdw dist="50800" sx="1000" sy="1000" algn="ctr" rotWithShape="0">
                    <a:srgbClr val="000000"/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0A-476E-AEF0-963D02B7E69E}"/>
                </c:ext>
              </c:extLst>
            </c:dLbl>
            <c:dLbl>
              <c:idx val="2"/>
              <c:numFmt formatCode="_(* #,##0.00_);_(* \(#,##0.00\);_(* &quot;-&quot;??_);_(@_)" sourceLinked="0"/>
              <c:spPr>
                <a:effectLst>
                  <a:outerShdw dist="50800" sx="1000" sy="1000" algn="ctr" rotWithShape="0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500" b="1" i="1" baseline="0">
                      <a:solidFill>
                        <a:srgbClr val="FF0000"/>
                      </a:solidFill>
                      <a:latin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0A-476E-AEF0-963D02B7E69E}"/>
                </c:ext>
              </c:extLst>
            </c:dLbl>
            <c:dLbl>
              <c:idx val="3"/>
              <c:numFmt formatCode="_(* #,##0.00_);_(* \(#,##0.00\);_(* &quot;-&quot;??_);_(@_)" sourceLinked="0"/>
              <c:spPr>
                <a:effectLst>
                  <a:outerShdw dist="50800" sx="1000" sy="1000" algn="ctr" rotWithShape="0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500" b="1" i="1" baseline="0">
                      <a:solidFill>
                        <a:srgbClr val="FF0000"/>
                      </a:solidFill>
                      <a:latin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0A-476E-AEF0-963D02B7E6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за 2017 год</c:v>
                </c:pt>
                <c:pt idx="1">
                  <c:v>Факт 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2885.9</c:v>
                </c:pt>
                <c:pt idx="1">
                  <c:v>4202.7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0A-476E-AEF0-963D02B7E6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Факт за 2017 год</c:v>
                </c:pt>
                <c:pt idx="1">
                  <c:v>Факт за 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FE0A-476E-AEF0-963D02B7E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212864"/>
        <c:axId val="30214400"/>
        <c:axId val="48522112"/>
      </c:bar3DChart>
      <c:catAx>
        <c:axId val="30212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30214400"/>
        <c:crosses val="autoZero"/>
        <c:auto val="1"/>
        <c:lblAlgn val="ctr"/>
        <c:lblOffset val="100"/>
        <c:noMultiLvlLbl val="0"/>
      </c:catAx>
      <c:valAx>
        <c:axId val="30214400"/>
        <c:scaling>
          <c:orientation val="minMax"/>
          <c:max val="10000"/>
          <c:min val="2000"/>
        </c:scaling>
        <c:delete val="1"/>
        <c:axPos val="l"/>
        <c:majorGridlines>
          <c:spPr>
            <a:ln>
              <a:noFill/>
            </a:ln>
          </c:spPr>
        </c:majorGridlines>
        <c:numFmt formatCode="_(* #,##0.00_);_(* \(#,##0.00\);_(* &quot;-&quot;??_);_(@_)" sourceLinked="0"/>
        <c:majorTickMark val="out"/>
        <c:minorTickMark val="none"/>
        <c:tickLblPos val="nextTo"/>
        <c:crossAx val="30212864"/>
        <c:crosses val="autoZero"/>
        <c:crossBetween val="between"/>
        <c:majorUnit val="2000"/>
        <c:minorUnit val="50"/>
      </c:valAx>
      <c:serAx>
        <c:axId val="48522112"/>
        <c:scaling>
          <c:orientation val="minMax"/>
        </c:scaling>
        <c:delete val="1"/>
        <c:axPos val="b"/>
        <c:majorTickMark val="out"/>
        <c:minorTickMark val="none"/>
        <c:tickLblPos val="none"/>
        <c:crossAx val="3021440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EE-44F7-A630-C6409F60DB29}"/>
              </c:ext>
            </c:extLst>
          </c:dPt>
          <c:dPt>
            <c:idx val="1"/>
            <c:invertIfNegative val="0"/>
            <c:bubble3D val="0"/>
            <c:spPr>
              <a:solidFill>
                <a:srgbClr val="097DE7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8EE-44F7-A630-C6409F60DB29}"/>
              </c:ext>
            </c:extLst>
          </c:dPt>
          <c:dLbls>
            <c:dLbl>
              <c:idx val="0"/>
              <c:layout>
                <c:manualLayout>
                  <c:x val="8.3090973755552532E-3"/>
                  <c:y val="-6.5843601704834831E-2"/>
                </c:manualLayout>
              </c:layout>
              <c:numFmt formatCode="_(* #,##0.00_);_(* \(#,##0.00\);_(* &quot;-&quot;??_);_(@_)" sourceLinked="0"/>
              <c:spPr>
                <a:effectLst>
                  <a:outerShdw dist="50800" sx="1000" sy="1000" algn="ctr" rotWithShape="0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500" b="1" i="1" baseline="0">
                      <a:solidFill>
                        <a:srgbClr val="FF0000"/>
                      </a:solidFill>
                      <a:latin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EE-44F7-A630-C6409F60DB29}"/>
                </c:ext>
              </c:extLst>
            </c:dLbl>
            <c:dLbl>
              <c:idx val="1"/>
              <c:layout>
                <c:manualLayout>
                  <c:x val="1.6618194751110489E-2"/>
                  <c:y val="-4.0519139510667566E-2"/>
                </c:manualLayout>
              </c:layout>
              <c:numFmt formatCode="_(* #,##0.00_);_(* \(#,##0.00\);_(* &quot;-&quot;??_);_(@_)" sourceLinked="0"/>
              <c:spPr>
                <a:effectLst>
                  <a:outerShdw dist="50800" sx="1000" sy="1000" algn="ctr" rotWithShape="0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500" b="1" i="1" baseline="0">
                      <a:solidFill>
                        <a:srgbClr val="FF0000"/>
                      </a:solidFill>
                      <a:latin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EE-44F7-A630-C6409F60DB29}"/>
                </c:ext>
              </c:extLst>
            </c:dLbl>
            <c:dLbl>
              <c:idx val="2"/>
              <c:numFmt formatCode="_(* #,##0.00_);_(* \(#,##0.00\);_(* &quot;-&quot;??_);_(@_)" sourceLinked="0"/>
              <c:spPr>
                <a:effectLst>
                  <a:outerShdw dist="50800" sx="1000" sy="1000" algn="ctr" rotWithShape="0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500" b="1" i="1" baseline="0">
                      <a:solidFill>
                        <a:srgbClr val="FF0000"/>
                      </a:solidFill>
                      <a:latin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EE-44F7-A630-C6409F60DB29}"/>
                </c:ext>
              </c:extLst>
            </c:dLbl>
            <c:dLbl>
              <c:idx val="3"/>
              <c:numFmt formatCode="_(* #,##0.00_);_(* \(#,##0.00\);_(* &quot;-&quot;??_);_(@_)" sourceLinked="0"/>
              <c:spPr>
                <a:effectLst>
                  <a:outerShdw dist="50800" sx="1000" sy="1000" algn="ctr" rotWithShape="0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2500" b="1" i="1" baseline="0">
                      <a:solidFill>
                        <a:srgbClr val="FF0000"/>
                      </a:solidFill>
                      <a:latin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EE-44F7-A630-C6409F60DB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за 2017 год</c:v>
                </c:pt>
                <c:pt idx="1">
                  <c:v>Факт за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19132.2</c:v>
                </c:pt>
                <c:pt idx="1">
                  <c:v>11685.6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EE-44F7-A630-C6409F60DB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Факт за 2017 год</c:v>
                </c:pt>
                <c:pt idx="1">
                  <c:v>Факт за 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7-C8EE-44F7-A630-C6409F60D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830400"/>
        <c:axId val="31831936"/>
        <c:axId val="31821824"/>
      </c:bar3DChart>
      <c:catAx>
        <c:axId val="31830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31831936"/>
        <c:crosses val="autoZero"/>
        <c:auto val="1"/>
        <c:lblAlgn val="ctr"/>
        <c:lblOffset val="100"/>
        <c:noMultiLvlLbl val="0"/>
      </c:catAx>
      <c:valAx>
        <c:axId val="31831936"/>
        <c:scaling>
          <c:orientation val="minMax"/>
          <c:max val="16000"/>
          <c:min val="2000"/>
        </c:scaling>
        <c:delete val="1"/>
        <c:axPos val="l"/>
        <c:numFmt formatCode="_(* #,##0.00_);_(* \(#,##0.00\);_(* &quot;-&quot;??_);_(@_)" sourceLinked="0"/>
        <c:majorTickMark val="out"/>
        <c:minorTickMark val="none"/>
        <c:tickLblPos val="nextTo"/>
        <c:crossAx val="31830400"/>
        <c:crosses val="autoZero"/>
        <c:crossBetween val="between"/>
        <c:majorUnit val="2000"/>
        <c:minorUnit val="20"/>
      </c:valAx>
      <c:serAx>
        <c:axId val="31821824"/>
        <c:scaling>
          <c:orientation val="minMax"/>
        </c:scaling>
        <c:delete val="1"/>
        <c:axPos val="b"/>
        <c:majorTickMark val="out"/>
        <c:minorTickMark val="none"/>
        <c:tickLblPos val="none"/>
        <c:crossAx val="31831936"/>
        <c:crosses val="autoZero"/>
      </c:serAx>
      <c:spPr>
        <a:effectLst>
          <a:outerShdw dist="508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8530062214445417E-2"/>
          <c:y val="0.33976037047204238"/>
          <c:w val="0.90603783902012269"/>
          <c:h val="0.556533258242748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prstClr val="white">
                  <a:lumMod val="50000"/>
                </a:prst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rtDeco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97DE7"/>
              </a:solidFill>
              <a:ln>
                <a:solidFill>
                  <a:prstClr val="white">
                    <a:lumMod val="50000"/>
                  </a:prstClr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rtDeco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6EA-434B-B717-4981125FCF82}"/>
              </c:ext>
            </c:extLst>
          </c:dPt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835</c:v>
                </c:pt>
                <c:pt idx="1">
                  <c:v>1217.9000000000001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EA-434B-B717-4981125FC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273984"/>
        <c:axId val="46954368"/>
        <c:axId val="0"/>
      </c:bar3DChart>
      <c:catAx>
        <c:axId val="4127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6954368"/>
        <c:crosses val="autoZero"/>
        <c:auto val="1"/>
        <c:lblAlgn val="ctr"/>
        <c:lblOffset val="100"/>
        <c:noMultiLvlLbl val="0"/>
      </c:catAx>
      <c:valAx>
        <c:axId val="46954368"/>
        <c:scaling>
          <c:orientation val="minMax"/>
          <c:max val="8000"/>
          <c:min val="2000"/>
        </c:scaling>
        <c:delete val="1"/>
        <c:axPos val="l"/>
        <c:numFmt formatCode="_(* #,##0.00_);_(* \(#,##0.00\);_(* &quot;-&quot;??_);_(@_)" sourceLinked="0"/>
        <c:majorTickMark val="out"/>
        <c:minorTickMark val="none"/>
        <c:tickLblPos val="nextTo"/>
        <c:crossAx val="41273984"/>
        <c:crosses val="autoZero"/>
        <c:crossBetween val="between"/>
        <c:majorUnit val="1000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0.98577</cdr:x>
      <cdr:y>0.97355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DDBE6A0F-9D2A-4FD3-81CC-2A8A8FB8D9A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533480" cy="488229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0.2743</cdr:x>
      <cdr:y>0.07038</cdr:y>
    </cdr:from>
    <cdr:to>
      <cdr:x>0.48958</cdr:x>
      <cdr:y>0.33658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57412" y="298441"/>
          <a:ext cx="1771656" cy="112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0.35243</cdr:x>
      <cdr:y>0.15462</cdr:y>
    </cdr:from>
    <cdr:to>
      <cdr:x>0.46354</cdr:x>
      <cdr:y>0.37027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00354" y="6556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835,0</a:t>
          </a:r>
        </a:p>
      </cdr:txBody>
    </cdr:sp>
  </cdr:relSizeAnchor>
  <cdr:relSizeAnchor xmlns:cdr="http://schemas.openxmlformats.org/drawingml/2006/chartDrawing">
    <cdr:from>
      <cdr:x>0.6575</cdr:x>
      <cdr:y>0</cdr:y>
    </cdr:from>
    <cdr:to>
      <cdr:x>0.79639</cdr:x>
      <cdr:y>0.21565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10944" y="-1916113"/>
          <a:ext cx="1143009" cy="914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1217,9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D7228-E1DA-4A40-B9DF-8058A3B0C0AA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9672A-0C21-4C6F-9F70-3B508E7A9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5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AAB80F65-8B54-49C9-8ED1-0282A6420A16}" type="datetimeFigureOut">
              <a:rPr lang="ru-RU" smtClean="0"/>
              <a:pPr>
                <a:defRPr/>
              </a:pPr>
              <a:t>26.04.2019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804D2016-1FCC-4C53-A469-985B4D217A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FA42E-0A38-485A-9E46-6257D2C00E7F}" type="datetimeFigureOut">
              <a:rPr lang="ru-RU" smtClean="0"/>
              <a:pPr>
                <a:defRPr/>
              </a:pPr>
              <a:t>26.04.2019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D42FC-4E03-43EA-B632-57E6EB21D0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C856DD-25DB-4444-8480-CA25D30CBFFF}" type="datetimeFigureOut">
              <a:rPr lang="ru-RU" smtClean="0"/>
              <a:pPr>
                <a:defRPr/>
              </a:pPr>
              <a:t>26.04.2019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A7B65-41CC-4F8F-A4B2-49AF0BAE54A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E3BB6-48DE-463F-A6E8-E5C4D17369C5}" type="datetimeFigureOut">
              <a:rPr lang="ru-RU" smtClean="0"/>
              <a:pPr>
                <a:defRPr/>
              </a:pPr>
              <a:t>26.04.2019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9DFA2-5801-4056-B2C4-D5AF4A2B79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C950A05F-7286-4D50-9DE1-02F669DC08B9}" type="datetimeFigureOut">
              <a:rPr lang="ru-RU" smtClean="0"/>
              <a:pPr>
                <a:defRPr/>
              </a:pPr>
              <a:t>26.04.2019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CD8C701A-DB64-4E7F-AEBB-D8D5C2A682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026F3E-EA53-4D93-A11A-D2578F87500D}" type="datetimeFigureOut">
              <a:rPr lang="ru-RU" smtClean="0"/>
              <a:pPr>
                <a:defRPr/>
              </a:pPr>
              <a:t>26.04.2019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B3C94-C7B4-4567-918A-3FD97C314F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D2684-F2DE-41F2-AF38-1143E5162313}" type="datetimeFigureOut">
              <a:rPr lang="ru-RU" smtClean="0"/>
              <a:pPr>
                <a:defRPr/>
              </a:pPr>
              <a:t>26.04.2019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501EC-E816-4020-918A-F5DCCEDBA5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D2F65A-7641-4D35-8831-EF21521A6F81}" type="datetimeFigureOut">
              <a:rPr lang="ru-RU" smtClean="0"/>
              <a:pPr>
                <a:defRPr/>
              </a:pPr>
              <a:t>26.04.2019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0A109-FB46-4CCD-A31A-0C5C0C28C9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914B1-B6D9-47CE-9CA2-9B5785FE29CD}" type="datetimeFigureOut">
              <a:rPr lang="ru-RU" smtClean="0"/>
              <a:pPr>
                <a:defRPr/>
              </a:pPr>
              <a:t>26.04.2019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D0B7F-9BCB-479B-BEF0-F893A49403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05F141-2AE1-402D-A757-723129475F27}" type="datetimeFigureOut">
              <a:rPr lang="ru-RU" smtClean="0"/>
              <a:pPr>
                <a:defRPr/>
              </a:pPr>
              <a:t>26.04.2019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A1C61-D898-4CFF-8D0B-C88E9029F5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6AC8C-90CF-49B2-B0A6-2B48DC1E284D}" type="datetimeFigureOut">
              <a:rPr lang="ru-RU" smtClean="0"/>
              <a:pPr>
                <a:defRPr/>
              </a:pPr>
              <a:t>26.04.2019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E5B1F-123C-4DA4-BF2B-5889E4C8C6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A01826-7EF6-437A-9711-DD374BF5104E}" type="datetimeFigureOut">
              <a:rPr lang="ru-RU" smtClean="0"/>
              <a:pPr>
                <a:defRPr/>
              </a:pPr>
              <a:t>26.04.2019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17944D-6087-4905-8358-6BDF509860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</p:sldLayoutIdLst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0036"/>
            <a:ext cx="8388424" cy="1443014"/>
          </a:xfrm>
          <a:effectLst>
            <a:outerShdw blurRad="635000" dist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BB0905"/>
                </a:solidFill>
                <a:latin typeface="Times New Roman" pitchFamily="18" charset="0"/>
              </a:rPr>
              <a:t>Годовой отчет об исполнении бюджета </a:t>
            </a:r>
            <a:r>
              <a:rPr lang="ru-RU" sz="2400" b="1" i="1" dirty="0" err="1">
                <a:solidFill>
                  <a:srgbClr val="BB0905"/>
                </a:solidFill>
                <a:latin typeface="Times New Roman" pitchFamily="18" charset="0"/>
              </a:rPr>
              <a:t>Савдянского</a:t>
            </a:r>
            <a:r>
              <a:rPr lang="ru-RU" sz="2400" b="1" i="1" dirty="0">
                <a:solidFill>
                  <a:srgbClr val="BB0905"/>
                </a:solidFill>
                <a:latin typeface="Times New Roman" pitchFamily="18" charset="0"/>
              </a:rPr>
              <a:t> сельского поселения </a:t>
            </a:r>
            <a:r>
              <a:rPr lang="ru-RU" sz="2400" b="1" i="1" dirty="0" err="1">
                <a:solidFill>
                  <a:srgbClr val="BB0905"/>
                </a:solidFill>
                <a:latin typeface="Times New Roman" pitchFamily="18" charset="0"/>
              </a:rPr>
              <a:t>Заветинского</a:t>
            </a:r>
            <a:r>
              <a:rPr lang="ru-RU" sz="2400" b="1" i="1" dirty="0">
                <a:solidFill>
                  <a:srgbClr val="BB0905"/>
                </a:solidFill>
                <a:latin typeface="Times New Roman" pitchFamily="18" charset="0"/>
              </a:rPr>
              <a:t> района за 2018 год</a:t>
            </a:r>
            <a:br>
              <a:rPr lang="ru-RU" sz="2400" b="1" i="1" dirty="0">
                <a:solidFill>
                  <a:srgbClr val="BB0905"/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rgbClr val="BB0905"/>
                </a:solidFill>
                <a:latin typeface="Times New Roman" pitchFamily="18" charset="0"/>
              </a:rPr>
              <a:t>Утвержден решением Собрания депутатов</a:t>
            </a:r>
            <a:br>
              <a:rPr lang="ru-RU" sz="2400" b="1" i="1" dirty="0">
                <a:solidFill>
                  <a:srgbClr val="BB0905"/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rgbClr val="BB0905"/>
                </a:solidFill>
                <a:latin typeface="Times New Roman" pitchFamily="18" charset="0"/>
              </a:rPr>
              <a:t> № 68 от 22 .04.2019г</a:t>
            </a:r>
            <a:endParaRPr lang="ru-RU" sz="2400" dirty="0">
              <a:solidFill>
                <a:srgbClr val="BB0905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356903"/>
              </p:ext>
            </p:extLst>
          </p:nvPr>
        </p:nvGraphicFramePr>
        <p:xfrm>
          <a:off x="539552" y="1643050"/>
          <a:ext cx="8245650" cy="501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548">
        <p14:honeycomb/>
      </p:transition>
    </mc:Choice>
    <mc:Fallback xmlns="">
      <p:transition spd="slow" advClick="0" advTm="55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8072462" cy="767008"/>
          </a:xfrm>
          <a:effectLst>
            <a:outerShdw blurRad="635000" dist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BB0905"/>
                </a:solidFill>
                <a:latin typeface="Times New Roman" pitchFamily="18" charset="0"/>
              </a:rPr>
              <a:t>Поступление доходов </a:t>
            </a:r>
            <a:endParaRPr lang="ru-RU" sz="2800" dirty="0">
              <a:solidFill>
                <a:srgbClr val="BB0905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817451"/>
              </p:ext>
            </p:extLst>
          </p:nvPr>
        </p:nvGraphicFramePr>
        <p:xfrm>
          <a:off x="1142976" y="1643050"/>
          <a:ext cx="7642226" cy="501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215206" y="1214422"/>
            <a:ext cx="1640164" cy="42862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r">
              <a:spcBef>
                <a:spcPct val="0"/>
              </a:spcBef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22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3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403">
        <p14:reveal/>
      </p:transition>
    </mc:Choice>
    <mc:Fallback xmlns="">
      <p:transition spd="slow" advClick="0" advTm="54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8072462" cy="767008"/>
          </a:xfrm>
          <a:effectLst>
            <a:outerShdw blurRad="635000" dist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BB0905"/>
                </a:solidFill>
                <a:latin typeface="Times New Roman" pitchFamily="18" charset="0"/>
              </a:rPr>
              <a:t>Поступление безвозмездных поступлений</a:t>
            </a:r>
            <a:endParaRPr lang="ru-RU" sz="2800" dirty="0">
              <a:solidFill>
                <a:srgbClr val="BB0905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453263"/>
              </p:ext>
            </p:extLst>
          </p:nvPr>
        </p:nvGraphicFramePr>
        <p:xfrm>
          <a:off x="1142976" y="1643050"/>
          <a:ext cx="7642226" cy="501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215206" y="1214422"/>
            <a:ext cx="1640164" cy="42862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r">
              <a:spcBef>
                <a:spcPct val="0"/>
              </a:spcBef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22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900045"/>
      </p:ext>
    </p:extLst>
  </p:cSld>
  <p:clrMapOvr>
    <a:masterClrMapping/>
  </p:clrMapOvr>
  <p:transition spd="slow" advClick="0" advTm="63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8072462" cy="928694"/>
          </a:xfrm>
          <a:effectLst>
            <a:outerShdw blurRad="635000" dist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Поступление 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налоговых и неналоговых доходов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100006"/>
              </p:ext>
            </p:extLst>
          </p:nvPr>
        </p:nvGraphicFramePr>
        <p:xfrm>
          <a:off x="1142976" y="1643050"/>
          <a:ext cx="7642226" cy="501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215206" y="1214422"/>
            <a:ext cx="1640164" cy="42862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r">
              <a:spcBef>
                <a:spcPct val="0"/>
              </a:spcBef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22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183">
        <p14:shred/>
      </p:transition>
    </mc:Choice>
    <mc:Fallback xmlns="">
      <p:transition spd="slow" advClick="0" advTm="41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85728"/>
            <a:ext cx="7498080" cy="695000"/>
          </a:xfrm>
          <a:effectLst>
            <a:outerShdw blurRad="635000" dist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расходов 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528050"/>
              </p:ext>
            </p:extLst>
          </p:nvPr>
        </p:nvGraphicFramePr>
        <p:xfrm>
          <a:off x="1142976" y="1643050"/>
          <a:ext cx="7642226" cy="501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215206" y="1214422"/>
            <a:ext cx="1640164" cy="42862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r">
              <a:spcBef>
                <a:spcPct val="0"/>
              </a:spcBef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22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6110">
        <p14:glitter pattern="hexagon"/>
      </p:transition>
    </mc:Choice>
    <mc:Fallback xmlns="">
      <p:transition spd="slow" advClick="0" advTm="61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8186766" cy="953774"/>
          </a:xfrm>
          <a:effectLst>
            <a:outerShdw blurRad="635000" dist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ln w="11430"/>
                <a:solidFill>
                  <a:srgbClr val="920704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бюджета по отраслям за  2018 год</a:t>
            </a:r>
            <a:endParaRPr lang="ru-RU" sz="2800" i="1" dirty="0">
              <a:solidFill>
                <a:srgbClr val="9207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1733706"/>
              </p:ext>
            </p:extLst>
          </p:nvPr>
        </p:nvGraphicFramePr>
        <p:xfrm>
          <a:off x="755576" y="1428736"/>
          <a:ext cx="6654895" cy="40887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5509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275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81">
                <a:tc>
                  <a:txBody>
                    <a:bodyPr/>
                    <a:lstStyle/>
                    <a:p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07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Общегосударственные вопросы</a:t>
                      </a:r>
                      <a:endParaRPr lang="ru-RU" sz="2000" b="1" dirty="0">
                        <a:solidFill>
                          <a:srgbClr val="9207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5831,8</a:t>
                      </a: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369">
                <a:tc>
                  <a:txBody>
                    <a:bodyPr/>
                    <a:lstStyle/>
                    <a:p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07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Национальная оборона</a:t>
                      </a:r>
                      <a:endParaRPr lang="ru-RU" sz="2000" b="1" dirty="0">
                        <a:solidFill>
                          <a:srgbClr val="9207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089">
                <a:tc>
                  <a:txBody>
                    <a:bodyPr/>
                    <a:lstStyle/>
                    <a:p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07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Национальная безопасность и правоохранительная деятельность</a:t>
                      </a:r>
                      <a:endParaRPr lang="ru-RU" sz="2000" b="1" dirty="0">
                        <a:solidFill>
                          <a:srgbClr val="9207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>
                          <a:solidFill>
                            <a:srgbClr val="92070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105,1</a:t>
                      </a: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8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07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2000" b="1" dirty="0">
                        <a:solidFill>
                          <a:srgbClr val="9207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819,7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572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Культура,</a:t>
                      </a:r>
                      <a:r>
                        <a:rPr lang="ru-RU" sz="2000" b="1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кинематография</a:t>
                      </a:r>
                      <a:endParaRPr lang="ru-RU" sz="2000" b="1" dirty="0">
                        <a:solidFill>
                          <a:srgbClr val="9207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4842,2</a:t>
                      </a: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886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Социальная политика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64,2</a:t>
                      </a: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179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Физическая культура и спорт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886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11685,6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7215206" y="1000108"/>
            <a:ext cx="1640164" cy="42862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r">
              <a:spcBef>
                <a:spcPct val="0"/>
              </a:spcBef>
            </a:pPr>
            <a:r>
              <a:rPr lang="ru-RU" sz="2000" b="1" i="1" dirty="0">
                <a:solidFill>
                  <a:srgbClr val="920704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2200" b="0" i="0" u="none" strike="noStrike" kern="1200" cap="none" spc="0" normalizeH="0" noProof="0" dirty="0">
              <a:ln>
                <a:noFill/>
              </a:ln>
              <a:solidFill>
                <a:srgbClr val="92070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326">
        <p14:prism isInverted="1"/>
      </p:transition>
    </mc:Choice>
    <mc:Fallback xmlns="">
      <p:transition spd="slow" advClick="0" advTm="73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953774"/>
          </a:xfrm>
          <a:effectLst>
            <a:outerShdw blurRad="635000" dist="50800" dir="5400000" algn="ctr" rotWithShape="0">
              <a:srgbClr val="000000">
                <a:alpha val="43137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ln w="11430"/>
                <a:solidFill>
                  <a:srgbClr val="920704"/>
                </a:solidFill>
                <a:latin typeface="Times New Roman" pitchFamily="18" charset="0"/>
                <a:cs typeface="Times New Roman" pitchFamily="18" charset="0"/>
              </a:rPr>
              <a:t>«Программная» структура исполнения расходов за 2018 годы</a:t>
            </a:r>
            <a:endParaRPr lang="ru-RU" sz="2800" i="1" dirty="0">
              <a:solidFill>
                <a:srgbClr val="9207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60600253"/>
              </p:ext>
            </p:extLst>
          </p:nvPr>
        </p:nvGraphicFramePr>
        <p:xfrm>
          <a:off x="642910" y="1142984"/>
          <a:ext cx="7000924" cy="6004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592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859"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38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07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Муниципальная политика</a:t>
                      </a:r>
                      <a:endParaRPr lang="ru-RU" sz="1600" b="1" dirty="0">
                        <a:solidFill>
                          <a:srgbClr val="9207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5792,1</a:t>
                      </a: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07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1600" b="1" kern="1200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Благоустройство территории </a:t>
                      </a:r>
                      <a:r>
                        <a:rPr kumimoji="0" lang="ru-RU" sz="1600" b="1" kern="1200" baseline="0" dirty="0" err="1">
                          <a:solidFill>
                            <a:srgbClr val="92070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Савдянского</a:t>
                      </a:r>
                      <a:r>
                        <a:rPr kumimoji="0" lang="ru-RU" sz="1600" b="1" kern="1200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</a:t>
                      </a:r>
                      <a:endParaRPr lang="ru-RU" sz="1600" b="1" dirty="0">
                        <a:solidFill>
                          <a:srgbClr val="9207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819,7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684">
                <a:tc>
                  <a:txBody>
                    <a:bodyPr/>
                    <a:lstStyle/>
                    <a:p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207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600" b="1" kern="1200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105,1</a:t>
                      </a: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16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физической культуры и спорта на территории </a:t>
                      </a:r>
                      <a:r>
                        <a:rPr kumimoji="0" lang="ru-RU" sz="1600" b="1" kern="1200" dirty="0" err="1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Савдянского</a:t>
                      </a:r>
                      <a:r>
                        <a:rPr kumimoji="0" lang="ru-RU" sz="16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сельского поселения</a:t>
                      </a:r>
                      <a:r>
                        <a:rPr kumimoji="0" lang="ru-RU" sz="1600" b="1" kern="1200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2,0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6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 муниципального образования «</a:t>
                      </a:r>
                      <a:r>
                        <a:rPr kumimoji="0" lang="ru-RU" sz="1600" b="1" kern="1200" dirty="0" err="1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Савдянское</a:t>
                      </a:r>
                      <a:r>
                        <a:rPr kumimoji="0" lang="ru-RU" sz="16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сельское поселение»</a:t>
                      </a:r>
                      <a:r>
                        <a:rPr kumimoji="0" lang="ru-RU" sz="1600" b="1" kern="1200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7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b="1" dirty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6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 общественного порядка и противодействие  преступности на территории  </a:t>
                      </a:r>
                      <a:r>
                        <a:rPr kumimoji="0" lang="ru-RU" sz="1600" b="1" kern="1200" dirty="0" err="1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Савдянского</a:t>
                      </a:r>
                      <a:r>
                        <a:rPr kumimoji="0" lang="ru-RU" sz="16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сельского поселения</a:t>
                      </a:r>
                      <a:endParaRPr lang="ru-RU" sz="1600" b="1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ru-RU" sz="16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культуры </a:t>
                      </a:r>
                      <a:r>
                        <a:rPr kumimoji="0" lang="ru-RU" sz="1600" b="1" kern="1200" dirty="0" err="1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Савдянского</a:t>
                      </a:r>
                      <a:r>
                        <a:rPr kumimoji="0" lang="ru-RU" sz="16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сельского поселения</a:t>
                      </a:r>
                    </a:p>
                    <a:p>
                      <a:r>
                        <a:rPr kumimoji="0" lang="ru-RU" sz="16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solidFill>
                          <a:srgbClr val="8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4842,2</a:t>
                      </a: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538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Непрограммное</a:t>
                      </a:r>
                      <a:r>
                        <a:rPr lang="ru-RU" sz="16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направление расходов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124,5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538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92070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rgbClr val="920704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11685,6</a:t>
                      </a: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538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9207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baseline="0" dirty="0">
                        <a:solidFill>
                          <a:srgbClr val="920704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538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92070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baseline="0" dirty="0">
                        <a:solidFill>
                          <a:srgbClr val="920704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7215206" y="714356"/>
            <a:ext cx="1640164" cy="42862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lvl="0" algn="r">
              <a:spcBef>
                <a:spcPct val="0"/>
              </a:spcBef>
            </a:pPr>
            <a:r>
              <a:rPr lang="ru-RU" sz="2000" b="1" i="1" dirty="0">
                <a:solidFill>
                  <a:srgbClr val="920704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2200" b="0" i="0" u="none" strike="noStrike" kern="1200" cap="none" spc="0" normalizeH="0" noProof="0" dirty="0">
              <a:ln>
                <a:noFill/>
              </a:ln>
              <a:solidFill>
                <a:srgbClr val="92070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9645">
        <p14:ripple/>
      </p:transition>
    </mc:Choice>
    <mc:Fallback xmlns="">
      <p:transition spd="slow" advClick="0" advTm="9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53883153"/>
              </p:ext>
            </p:extLst>
          </p:nvPr>
        </p:nvGraphicFramePr>
        <p:xfrm>
          <a:off x="457200" y="2420889"/>
          <a:ext cx="8229600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09600" y="652442"/>
            <a:ext cx="8686800" cy="928694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Заключено договоров на сумму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						тыс. руб.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788">
        <p14:flythrough/>
      </p:transition>
    </mc:Choice>
    <mc:Fallback xmlns="">
      <p:transition spd="slow" advClick="0" advTm="57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652442"/>
            <a:ext cx="8686800" cy="928694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Конец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							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7" y="1453385"/>
            <a:ext cx="8138865" cy="446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6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332">
        <p:dissolve/>
      </p:transition>
    </mc:Choice>
    <mc:Fallback xmlns="">
      <p:transition spd="slow" advClick="0" advTm="933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5449</TotalTime>
  <Words>212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Годовой отчет об исполнении бюджета Савдянского сельского поселения Заветинского района за 2018 год Утвержден решением Собрания депутатов  № 68 от 22 .04.2019г</vt:lpstr>
      <vt:lpstr>Поступление доходов </vt:lpstr>
      <vt:lpstr>Поступление безвозмездных поступлений</vt:lpstr>
      <vt:lpstr>Поступление  налоговых и неналоговых доходов</vt:lpstr>
      <vt:lpstr>Исполнение расходов </vt:lpstr>
      <vt:lpstr>Структура исполнения расходов бюджета по отраслям за  2018 год</vt:lpstr>
      <vt:lpstr>«Программная» структура исполнения расходов за 2018 годы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составленных административных  протоколов  специалистами  Анастасиевского сельского поселения</dc:title>
  <dc:creator>user</dc:creator>
  <cp:lastModifiedBy>Пользователь</cp:lastModifiedBy>
  <cp:revision>442</cp:revision>
  <dcterms:created xsi:type="dcterms:W3CDTF">2015-02-03T14:05:27Z</dcterms:created>
  <dcterms:modified xsi:type="dcterms:W3CDTF">2019-04-26T08:27:35Z</dcterms:modified>
</cp:coreProperties>
</file>