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3" r:id="rId1"/>
  </p:sldMasterIdLst>
  <p:notesMasterIdLst>
    <p:notesMasterId r:id="rId19"/>
  </p:notesMasterIdLst>
  <p:handoutMasterIdLst>
    <p:handoutMasterId r:id="rId20"/>
  </p:handoutMasterIdLst>
  <p:sldIdLst>
    <p:sldId id="434" r:id="rId2"/>
    <p:sldId id="442" r:id="rId3"/>
    <p:sldId id="410" r:id="rId4"/>
    <p:sldId id="409" r:id="rId5"/>
    <p:sldId id="457" r:id="rId6"/>
    <p:sldId id="426" r:id="rId7"/>
    <p:sldId id="403" r:id="rId8"/>
    <p:sldId id="444" r:id="rId9"/>
    <p:sldId id="445" r:id="rId10"/>
    <p:sldId id="412" r:id="rId11"/>
    <p:sldId id="446" r:id="rId12"/>
    <p:sldId id="401" r:id="rId13"/>
    <p:sldId id="447" r:id="rId14"/>
    <p:sldId id="417" r:id="rId15"/>
    <p:sldId id="456" r:id="rId16"/>
    <p:sldId id="449" r:id="rId17"/>
    <p:sldId id="400" r:id="rId18"/>
  </p:sldIdLst>
  <p:sldSz cx="10440988" cy="7561263"/>
  <p:notesSz cx="9931400" cy="67976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4025" indent="3175"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1225" indent="3175"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68425" indent="3175"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5625" indent="3175"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3">
          <p15:clr>
            <a:srgbClr val="A4A3A4"/>
          </p15:clr>
        </p15:guide>
        <p15:guide id="2" pos="32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FF00FF"/>
    <a:srgbClr val="FF6600"/>
    <a:srgbClr val="FF99FF"/>
    <a:srgbClr val="FFFFCC"/>
    <a:srgbClr val="FFFF00"/>
    <a:srgbClr val="FFE8D9"/>
    <a:srgbClr val="FDE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19" autoAdjust="0"/>
    <p:restoredTop sz="99848" autoAdjust="0"/>
  </p:normalViewPr>
  <p:slideViewPr>
    <p:cSldViewPr>
      <p:cViewPr varScale="1">
        <p:scale>
          <a:sx n="72" d="100"/>
          <a:sy n="72" d="100"/>
        </p:scale>
        <p:origin x="54" y="996"/>
      </p:cViewPr>
      <p:guideLst>
        <p:guide orient="horz" pos="2383"/>
        <p:guide pos="32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image" Target="../media/image5.jpeg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7.xlsx"/><Relationship Id="rId1" Type="http://schemas.openxmlformats.org/officeDocument/2006/relationships/image" Target="../media/image8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2.0794123766188027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>
                        <a:solidFill>
                          <a:srgbClr val="FF0000"/>
                        </a:solidFill>
                      </a:rPr>
                      <a:t>6 625,5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A23-415D-8934-99B04F5467E0}"/>
                </c:ext>
              </c:extLst>
            </c:dLbl>
            <c:dLbl>
              <c:idx val="1"/>
              <c:layout>
                <c:manualLayout>
                  <c:x val="2.3566673601679796E-2"/>
                  <c:y val="1.3192601173746758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>
                        <a:solidFill>
                          <a:srgbClr val="FF0000"/>
                        </a:solidFill>
                      </a:rPr>
                      <a:t>6 238,8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A23-415D-8934-99B04F5467E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6625.5</c:v>
                </c:pt>
                <c:pt idx="1">
                  <c:v>6238.8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23-415D-8934-99B04F5467E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2.2180398683934083E-2"/>
                  <c:y val="-1.055408093899741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4 227,4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A23-415D-8934-99B04F5467E0}"/>
                </c:ext>
              </c:extLst>
            </c:dLbl>
            <c:dLbl>
              <c:idx val="1"/>
              <c:layout>
                <c:manualLayout>
                  <c:x val="2.9111773272663385E-2"/>
                  <c:y val="-5.2770404694987231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8 503,5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A23-415D-8934-99B04F5467E0}"/>
                </c:ext>
              </c:extLst>
            </c:dLbl>
            <c:spPr>
              <a:noFill/>
              <a:ln w="1989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4227.3999999999996</c:v>
                </c:pt>
                <c:pt idx="1">
                  <c:v>8503.5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A23-415D-8934-99B04F5467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7952128"/>
        <c:axId val="38003072"/>
        <c:axId val="0"/>
      </c:bar3DChart>
      <c:catAx>
        <c:axId val="37952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38003072"/>
        <c:crosses val="autoZero"/>
        <c:auto val="1"/>
        <c:lblAlgn val="ctr"/>
        <c:lblOffset val="100"/>
        <c:noMultiLvlLbl val="0"/>
      </c:catAx>
      <c:valAx>
        <c:axId val="3800307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37952128"/>
        <c:crosses val="autoZero"/>
        <c:crossBetween val="between"/>
      </c:valAx>
      <c:spPr>
        <a:noFill/>
        <a:ln w="25383">
          <a:noFill/>
        </a:ln>
      </c:spPr>
    </c:plotArea>
    <c:legend>
      <c:legendPos val="r"/>
      <c:layout>
        <c:manualLayout>
          <c:xMode val="edge"/>
          <c:yMode val="edge"/>
          <c:x val="0.70221709700475088"/>
          <c:y val="0.26351758022481464"/>
          <c:w val="0.2753277236226479"/>
          <c:h val="0.45960260991472457"/>
        </c:manualLayout>
      </c:layout>
      <c:overlay val="0"/>
      <c:txPr>
        <a:bodyPr/>
        <a:lstStyle/>
        <a:p>
          <a:pPr>
            <a:defRPr b="1" i="1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04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002744485755257"/>
          <c:y val="1.9352590986667507E-2"/>
          <c:w val="0.88997255514244744"/>
          <c:h val="0.7741746782644081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5B5-4F78-9A57-B729E3AAB08A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5B5-4F78-9A57-B729E3AAB08A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5B5-4F78-9A57-B729E3AAB08A}"/>
              </c:ext>
            </c:extLst>
          </c:dPt>
          <c:dLbls>
            <c:dLbl>
              <c:idx val="0"/>
              <c:layout>
                <c:manualLayout>
                  <c:x val="5.4736196673332528E-3"/>
                  <c:y val="-0.2928386732375987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4 227,4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5B5-4F78-9A57-B729E3AAB08A}"/>
                </c:ext>
              </c:extLst>
            </c:dLbl>
            <c:dLbl>
              <c:idx val="1"/>
              <c:layout>
                <c:manualLayout>
                  <c:x val="1.2771779223777591E-2"/>
                  <c:y val="-0.36673254405456035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3 654,0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5B5-4F78-9A57-B729E3AAB08A}"/>
                </c:ext>
              </c:extLst>
            </c:dLbl>
            <c:dLbl>
              <c:idx val="2"/>
              <c:layout>
                <c:manualLayout>
                  <c:x val="1.0947239334666401E-2"/>
                  <c:y val="-0.3530484939032724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5 159,7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5B5-4F78-9A57-B729E3AAB08A}"/>
                </c:ext>
              </c:extLst>
            </c:dLbl>
            <c:dLbl>
              <c:idx val="3"/>
              <c:layout>
                <c:manualLayout>
                  <c:x val="1.8245398891110747E-2"/>
                  <c:y val="-0.3256803936006942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8 503,5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5B5-4F78-9A57-B729E3AAB0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Отчет 2020</c:v>
                </c:pt>
                <c:pt idx="1">
                  <c:v>Первоначальный
план 2021</c:v>
                </c:pt>
                <c:pt idx="2">
                  <c:v>Уточненный 
план 2021</c:v>
                </c:pt>
                <c:pt idx="3">
                  <c:v>Отчет 2021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#,##0.00">
                  <c:v>4227.3999999999996</c:v>
                </c:pt>
                <c:pt idx="1">
                  <c:v>3654</c:v>
                </c:pt>
                <c:pt idx="2">
                  <c:v>5159.7</c:v>
                </c:pt>
                <c:pt idx="3">
                  <c:v>8503.5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B5-4F78-9A57-B729E3AAB0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8656256"/>
        <c:axId val="92759552"/>
        <c:axId val="0"/>
      </c:bar3DChart>
      <c:catAx>
        <c:axId val="38656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759552"/>
        <c:crosses val="autoZero"/>
        <c:auto val="1"/>
        <c:lblAlgn val="ctr"/>
        <c:lblOffset val="100"/>
        <c:noMultiLvlLbl val="0"/>
      </c:catAx>
      <c:valAx>
        <c:axId val="92759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656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706">
                <a:latin typeface="Times New Roman" pitchFamily="18" charset="0"/>
                <a:cs typeface="Times New Roman" pitchFamily="18" charset="0"/>
              </a:defRPr>
            </a:pPr>
            <a:r>
              <a:rPr lang="ru-RU" sz="1706" b="0" i="1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4 315,0 </a:t>
            </a:r>
            <a:r>
              <a:rPr lang="ru-RU" sz="1706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c:rich>
      </c:tx>
      <c:layout>
        <c:manualLayout>
          <c:xMode val="edge"/>
          <c:yMode val="edge"/>
          <c:x val="0.39324619860493121"/>
          <c:y val="2.0654096943016648E-2"/>
        </c:manualLayout>
      </c:layout>
      <c:overlay val="0"/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9184550342487487E-3"/>
          <c:y val="0.10209666732098283"/>
          <c:w val="0.5934241692887755"/>
          <c:h val="0.8165346515492077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2669,0 тыс. рублей</c:v>
                </c:pt>
              </c:strCache>
            </c:strRef>
          </c:tx>
          <c:explosion val="20"/>
          <c:dPt>
            <c:idx val="0"/>
            <c:bubble3D val="0"/>
            <c:explosion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1-CF51-46E7-BDDE-941C958B3624}"/>
              </c:ext>
            </c:extLst>
          </c:dPt>
          <c:dPt>
            <c:idx val="1"/>
            <c:bubble3D val="0"/>
            <c:explosion val="2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3-CF51-46E7-BDDE-941C958B3624}"/>
              </c:ext>
            </c:extLst>
          </c:dPt>
          <c:dPt>
            <c:idx val="2"/>
            <c:bubble3D val="0"/>
            <c:explosion val="6"/>
            <c:spPr>
              <a:solidFill>
                <a:srgbClr val="CC0066"/>
              </a:solidFill>
            </c:spPr>
            <c:extLst>
              <c:ext xmlns:c16="http://schemas.microsoft.com/office/drawing/2014/chart" uri="{C3380CC4-5D6E-409C-BE32-E72D297353CC}">
                <c16:uniqueId val="{00000005-CF51-46E7-BDDE-941C958B3624}"/>
              </c:ext>
            </c:extLst>
          </c:dPt>
          <c:dPt>
            <c:idx val="3"/>
            <c:bubble3D val="0"/>
            <c:explosion val="8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7-CF51-46E7-BDDE-941C958B3624}"/>
              </c:ext>
            </c:extLst>
          </c:dPt>
          <c:dPt>
            <c:idx val="4"/>
            <c:bubble3D val="0"/>
            <c:explosion val="10"/>
            <c:spPr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9-CF51-46E7-BDDE-941C958B3624}"/>
              </c:ext>
            </c:extLst>
          </c:dPt>
          <c:dPt>
            <c:idx val="5"/>
            <c:bubble3D val="0"/>
            <c:explosion val="0"/>
            <c:spPr>
              <a:solidFill>
                <a:schemeClr val="accent1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CF51-46E7-BDDE-941C958B3624}"/>
              </c:ext>
            </c:extLst>
          </c:dPt>
          <c:dPt>
            <c:idx val="6"/>
            <c:bubble3D val="0"/>
            <c:explosion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D-CF51-46E7-BDDE-941C958B3624}"/>
              </c:ext>
            </c:extLst>
          </c:dPt>
          <c:dPt>
            <c:idx val="7"/>
            <c:bubble3D val="0"/>
            <c:explosion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  <c:extLst>
              <c:ext xmlns:c16="http://schemas.microsoft.com/office/drawing/2014/chart" uri="{C3380CC4-5D6E-409C-BE32-E72D297353CC}">
                <c16:uniqueId val="{0000000F-CF51-46E7-BDDE-941C958B3624}"/>
              </c:ext>
            </c:extLst>
          </c:dPt>
          <c:dPt>
            <c:idx val="8"/>
            <c:bubble3D val="0"/>
            <c:explosion val="0"/>
            <c:extLst>
              <c:ext xmlns:c16="http://schemas.microsoft.com/office/drawing/2014/chart" uri="{C3380CC4-5D6E-409C-BE32-E72D297353CC}">
                <c16:uniqueId val="{00000010-CF51-46E7-BDDE-941C958B3624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11-CF51-46E7-BDDE-941C958B3624}"/>
              </c:ext>
            </c:extLst>
          </c:dPt>
          <c:dLbls>
            <c:dLbl>
              <c:idx val="0"/>
              <c:layout>
                <c:manualLayout>
                  <c:x val="6.3013342082239715E-2"/>
                  <c:y val="-4.1370856145839602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F51-46E7-BDDE-941C958B3624}"/>
                </c:ext>
              </c:extLst>
            </c:dLbl>
            <c:dLbl>
              <c:idx val="1"/>
              <c:layout>
                <c:manualLayout>
                  <c:x val="-5.2996500726454017E-2"/>
                  <c:y val="-7.4984955345252943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51-46E7-BDDE-941C958B3624}"/>
                </c:ext>
              </c:extLst>
            </c:dLbl>
            <c:dLbl>
              <c:idx val="2"/>
              <c:layout>
                <c:manualLayout>
                  <c:x val="-4.7786254191688811E-2"/>
                  <c:y val="-9.4675804969667224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51-46E7-BDDE-941C958B3624}"/>
                </c:ext>
              </c:extLst>
            </c:dLbl>
            <c:dLbl>
              <c:idx val="3"/>
              <c:layout>
                <c:manualLayout>
                  <c:x val="-1.6823284675181141E-2"/>
                  <c:y val="8.6985659425879394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F51-46E7-BDDE-941C958B3624}"/>
                </c:ext>
              </c:extLst>
            </c:dLbl>
            <c:dLbl>
              <c:idx val="4"/>
              <c:layout>
                <c:manualLayout>
                  <c:x val="-0.11207752060009837"/>
                  <c:y val="0.10411177556416309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F51-46E7-BDDE-941C958B3624}"/>
                </c:ext>
              </c:extLst>
            </c:dLbl>
            <c:dLbl>
              <c:idx val="5"/>
              <c:layout>
                <c:manualLayout>
                  <c:x val="-0.10712292613034119"/>
                  <c:y val="-2.9450107501315697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F51-46E7-BDDE-941C958B3624}"/>
                </c:ext>
              </c:extLst>
            </c:dLbl>
            <c:dLbl>
              <c:idx val="6"/>
              <c:layout>
                <c:manualLayout>
                  <c:x val="-4.6064195100612416E-2"/>
                  <c:y val="-0.1312643309334255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F51-46E7-BDDE-941C958B3624}"/>
                </c:ext>
              </c:extLst>
            </c:dLbl>
            <c:dLbl>
              <c:idx val="7"/>
              <c:layout>
                <c:manualLayout>
                  <c:x val="-4.6298186823635123E-2"/>
                  <c:y val="-0.14619607539560761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F51-46E7-BDDE-941C958B3624}"/>
                </c:ext>
              </c:extLst>
            </c:dLbl>
            <c:dLbl>
              <c:idx val="8"/>
              <c:layout>
                <c:manualLayout>
                  <c:x val="2.5704235264243792E-2"/>
                  <c:y val="-0.13774047256343513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F51-46E7-BDDE-941C958B3624}"/>
                </c:ext>
              </c:extLst>
            </c:dLbl>
            <c:dLbl>
              <c:idx val="9"/>
              <c:layout>
                <c:manualLayout>
                  <c:x val="4.0668096403233982E-2"/>
                  <c:y val="-5.2242966796700409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F51-46E7-BDDE-941C958B3624}"/>
                </c:ext>
              </c:extLst>
            </c:dLbl>
            <c:dLbl>
              <c:idx val="10"/>
              <c:layout>
                <c:manualLayout>
                  <c:x val="4.0093884630255323E-2"/>
                  <c:y val="-9.232340155727152E-2"/>
                </c:manualLayout>
              </c:layout>
              <c:spPr/>
              <c:txPr>
                <a:bodyPr/>
                <a:lstStyle/>
                <a:p>
                  <a:pPr>
                    <a:defRPr sz="1412" b="1" i="1">
                      <a:effectLst/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F51-46E7-BDDE-941C958B3624}"/>
                </c:ext>
              </c:extLst>
            </c:dLbl>
            <c:spPr>
              <a:noFill/>
              <a:ln w="25037">
                <a:noFill/>
              </a:ln>
            </c:spPr>
            <c:txPr>
              <a:bodyPr/>
              <a:lstStyle/>
              <a:p>
                <a:pPr>
                  <a:defRPr sz="1412" b="1" i="1">
                    <a:effectLst/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7"/>
                <c:pt idx="1">
                  <c:v>НДФЛ-552,6</c:v>
                </c:pt>
                <c:pt idx="2">
                  <c:v>Налог на имущество физических лиц -120,5</c:v>
                </c:pt>
                <c:pt idx="3">
                  <c:v>Земельный налог с организаций -44,0</c:v>
                </c:pt>
                <c:pt idx="4">
                  <c:v>Земельный налог -396,6</c:v>
                </c:pt>
                <c:pt idx="5">
                  <c:v>Штрафы, санкции, возмещение ущерба -4,5</c:v>
                </c:pt>
                <c:pt idx="6">
                  <c:v>Единый сельхозналог - 7 385,3</c:v>
                </c:pt>
              </c:strCache>
            </c:strRef>
          </c:cat>
          <c:val>
            <c:numRef>
              <c:f>Лист1!$B$2:$B$11</c:f>
              <c:numCache>
                <c:formatCode>0.00%</c:formatCode>
                <c:ptCount val="7"/>
                <c:pt idx="1">
                  <c:v>6.5000000000000002E-2</c:v>
                </c:pt>
                <c:pt idx="2">
                  <c:v>1.4200000000000001E-2</c:v>
                </c:pt>
                <c:pt idx="3">
                  <c:v>5.1999999999999998E-3</c:v>
                </c:pt>
                <c:pt idx="4">
                  <c:v>4.6600000000000003E-2</c:v>
                </c:pt>
                <c:pt idx="5">
                  <c:v>5.0000000000000001E-4</c:v>
                </c:pt>
                <c:pt idx="6">
                  <c:v>0.86850000000000005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CF51-46E7-BDDE-941C958B36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037">
          <a:noFill/>
        </a:ln>
      </c:spPr>
    </c:plotArea>
    <c:legend>
      <c:legendPos val="r"/>
      <c:layout>
        <c:manualLayout>
          <c:xMode val="edge"/>
          <c:yMode val="edge"/>
          <c:x val="0.63822524672311864"/>
          <c:y val="8.4123238415435564E-2"/>
          <c:w val="0.35358360515378451"/>
          <c:h val="0.91587676158456444"/>
        </c:manualLayout>
      </c:layout>
      <c:overlay val="0"/>
      <c:txPr>
        <a:bodyPr/>
        <a:lstStyle/>
        <a:p>
          <a:pPr>
            <a:defRPr sz="1219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06"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5564891727094"/>
          <c:y val="1.9067660109794854E-2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863819500402906E-2"/>
          <c:y val="0.12545628328250877"/>
          <c:w val="0.93281938325991187"/>
          <c:h val="0.7598343685300207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c:spPr>
          <c:invertIfNegative val="0"/>
          <c:dLbls>
            <c:dLbl>
              <c:idx val="0"/>
              <c:layout>
                <c:manualLayout>
                  <c:x val="5.9114900981377481E-3"/>
                  <c:y val="-5.6434105159005439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604-4941-9BD3-7685FC52016B}"/>
                </c:ext>
              </c:extLst>
            </c:dLbl>
            <c:dLbl>
              <c:idx val="1"/>
              <c:layout>
                <c:manualLayout>
                  <c:x val="5.9114900981377481E-3"/>
                  <c:y val="-5.329887709461632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04-4941-9BD3-7685FC52016B}"/>
                </c:ext>
              </c:extLst>
            </c:dLbl>
            <c:dLbl>
              <c:idx val="2"/>
              <c:layout>
                <c:manualLayout>
                  <c:x val="1.4778725245344351E-3"/>
                  <c:y val="-5.956933322339472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8,5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604-4941-9BD3-7685FC52016B}"/>
                </c:ext>
              </c:extLst>
            </c:dLbl>
            <c:spPr>
              <a:noFill/>
              <a:ln w="25021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 formatCode="0.0">
                  <c:v>4.8</c:v>
                </c:pt>
                <c:pt idx="1">
                  <c:v>4.2</c:v>
                </c:pt>
                <c:pt idx="2" formatCode="0.0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04-4941-9BD3-7685FC5201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6928000"/>
        <c:axId val="106929536"/>
        <c:axId val="0"/>
      </c:bar3DChart>
      <c:catAx>
        <c:axId val="106928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6929536"/>
        <c:crosses val="autoZero"/>
        <c:auto val="1"/>
        <c:lblAlgn val="ctr"/>
        <c:lblOffset val="100"/>
        <c:noMultiLvlLbl val="0"/>
      </c:catAx>
      <c:valAx>
        <c:axId val="10692953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6928000"/>
        <c:crosses val="autoZero"/>
        <c:crossBetween val="between"/>
      </c:valAx>
      <c:spPr>
        <a:noFill/>
        <a:ln w="25021">
          <a:noFill/>
        </a:ln>
      </c:spPr>
    </c:plotArea>
    <c:plotVisOnly val="1"/>
    <c:dispBlanksAs val="gap"/>
    <c:showDLblsOverMax val="0"/>
  </c:chart>
  <c:txPr>
    <a:bodyPr/>
    <a:lstStyle/>
    <a:p>
      <a:pPr>
        <a:defRPr sz="1695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34890101019219"/>
          <c:y val="1.906791982968099E-2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299539170506916E-2"/>
          <c:y val="0.12215320910973086"/>
          <c:w val="0.91705069124423966"/>
          <c:h val="0.8157349896480331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  <a:tileRect r="-100000" b="-100000"/>
            </a:gradFill>
          </c:spPr>
          <c:invertIfNegative val="0"/>
          <c:dLbls>
            <c:dLbl>
              <c:idx val="0"/>
              <c:layout>
                <c:manualLayout>
                  <c:x val="1.7004829882927241E-2"/>
                  <c:y val="-3.171170811245425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6,3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AD0-417A-A49A-F919B526E661}"/>
                </c:ext>
              </c:extLst>
            </c:dLbl>
            <c:dLbl>
              <c:idx val="1"/>
              <c:layout>
                <c:manualLayout>
                  <c:x val="1.2367149005765212E-2"/>
                  <c:y val="-3.171170811245425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D0-417A-A49A-F919B526E661}"/>
                </c:ext>
              </c:extLst>
            </c:dLbl>
            <c:dLbl>
              <c:idx val="2"/>
              <c:layout>
                <c:manualLayout>
                  <c:x val="9.2753617543239065E-3"/>
                  <c:y val="-3.459459066813186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AD0-417A-A49A-F919B526E661}"/>
                </c:ext>
              </c:extLst>
            </c:dLbl>
            <c:spPr>
              <a:noFill/>
              <a:ln w="2505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6.3</c:v>
                </c:pt>
                <c:pt idx="1">
                  <c:v>6.3</c:v>
                </c:pt>
                <c:pt idx="2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D0-417A-A49A-F919B526E66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4-8AD0-417A-A49A-F919B526E6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255040"/>
        <c:axId val="37295616"/>
        <c:axId val="0"/>
      </c:bar3DChart>
      <c:catAx>
        <c:axId val="37255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37295616"/>
        <c:crosses val="autoZero"/>
        <c:auto val="1"/>
        <c:lblAlgn val="ctr"/>
        <c:lblOffset val="100"/>
        <c:noMultiLvlLbl val="0"/>
      </c:catAx>
      <c:valAx>
        <c:axId val="37295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37255040"/>
        <c:crosses val="autoZero"/>
        <c:crossBetween val="between"/>
      </c:valAx>
      <c:spPr>
        <a:noFill/>
        <a:ln w="25052">
          <a:noFill/>
        </a:ln>
      </c:spPr>
    </c:plotArea>
    <c:plotVisOnly val="1"/>
    <c:dispBlanksAs val="gap"/>
    <c:showDLblsOverMax val="0"/>
  </c:chart>
  <c:txPr>
    <a:bodyPr/>
    <a:lstStyle/>
    <a:p>
      <a:pPr>
        <a:defRPr sz="1825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sideWall>
    <c:backWall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5746102449888728E-2"/>
          <c:y val="1.5254237288135603E-2"/>
          <c:w val="0.58129175946547895"/>
          <c:h val="0.6898305084745790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Первоначальный план</c:v>
                </c:pt>
              </c:strCache>
            </c:strRef>
          </c:tx>
          <c:spPr>
            <a:gradFill rotWithShape="0">
              <a:gsLst>
                <a:gs pos="0">
                  <a:srgbClr val="00FF00"/>
                </a:gs>
                <a:gs pos="100000">
                  <a:srgbClr val="00FF00">
                    <a:gamma/>
                    <a:tint val="24314"/>
                    <a:invGamma/>
                  </a:srgbClr>
                </a:gs>
              </a:gsLst>
              <a:lin ang="5400000" scaled="1"/>
            </a:gradFill>
            <a:ln w="483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3.8467825357621816E-3"/>
                  <c:y val="0.15912377306732994"/>
                </c:manualLayout>
              </c:layout>
              <c:tx>
                <c:rich>
                  <a:bodyPr/>
                  <a:lstStyle/>
                  <a:p>
                    <a:pPr>
                      <a:defRPr sz="2095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en-US" dirty="0"/>
                      <a:t> 9 898,7</a:t>
                    </a:r>
                  </a:p>
                </c:rich>
              </c:tx>
              <c:spPr>
                <a:solidFill>
                  <a:srgbClr val="CCFFCC"/>
                </a:solidFill>
                <a:ln w="38706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FBB-4F1C-9FA0-0DE4B63912F1}"/>
                </c:ext>
              </c:extLst>
            </c:dLbl>
            <c:spPr>
              <a:solidFill>
                <a:srgbClr val="CCFFCC"/>
              </a:solidFill>
              <a:ln w="3870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96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#\ ##0.0</c:formatCode>
                <c:ptCount val="1"/>
                <c:pt idx="0">
                  <c:v>9898.7000000000007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BB-4F1C-9FA0-0DE4B63912F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Уточненный план</c:v>
                </c:pt>
              </c:strCache>
            </c:strRef>
          </c:tx>
          <c:spPr>
            <a:gradFill rotWithShape="0">
              <a:gsLst>
                <a:gs pos="0">
                  <a:srgbClr val="3366FF"/>
                </a:gs>
                <a:gs pos="100000">
                  <a:srgbClr val="3366FF">
                    <a:gamma/>
                    <a:tint val="46667"/>
                    <a:invGamma/>
                  </a:srgbClr>
                </a:gs>
              </a:gsLst>
              <a:lin ang="5400000" scaled="1"/>
            </a:gradFill>
            <a:ln w="483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7.0161985902615425E-4"/>
                  <c:y val="0.22211301734862338"/>
                </c:manualLayout>
              </c:layout>
              <c:tx>
                <c:rich>
                  <a:bodyPr/>
                  <a:lstStyle/>
                  <a:p>
                    <a:pPr>
                      <a:defRPr sz="2096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en-US" dirty="0"/>
                      <a:t>12343,6</a:t>
                    </a:r>
                  </a:p>
                </c:rich>
              </c:tx>
              <c:spPr>
                <a:solidFill>
                  <a:srgbClr val="CCFFFF"/>
                </a:solidFill>
                <a:ln w="38706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FBB-4F1C-9FA0-0DE4B63912F1}"/>
                </c:ext>
              </c:extLst>
            </c:dLbl>
            <c:spPr>
              <a:solidFill>
                <a:srgbClr val="CCFFFF"/>
              </a:solidFill>
              <a:ln w="3870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96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Sheet1!$B$3:$B$3</c:f>
              <c:numCache>
                <c:formatCode>#\ ##0.0</c:formatCode>
                <c:ptCount val="1"/>
                <c:pt idx="0">
                  <c:v>12343.6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BB-4F1C-9FA0-0DE4B63912F1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Кассовый расход </c:v>
                </c:pt>
              </c:strCache>
            </c:strRef>
          </c:tx>
          <c:spPr>
            <a:gradFill rotWithShape="0">
              <a:gsLst>
                <a:gs pos="0">
                  <a:srgbClr val="FF99CC"/>
                </a:gs>
                <a:gs pos="100000">
                  <a:srgbClr val="FF99CC">
                    <a:gamma/>
                    <a:tint val="50980"/>
                    <a:invGamma/>
                  </a:srgbClr>
                </a:gs>
              </a:gsLst>
              <a:lin ang="5400000" scaled="1"/>
            </a:gradFill>
            <a:ln w="483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022771715649966E-3"/>
                  <c:y val="0.10513264416262338"/>
                </c:manualLayout>
              </c:layout>
              <c:tx>
                <c:rich>
                  <a:bodyPr/>
                  <a:lstStyle/>
                  <a:p>
                    <a:pPr>
                      <a:defRPr sz="2096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en-US" dirty="0"/>
                      <a:t>11700,6</a:t>
                    </a:r>
                  </a:p>
                </c:rich>
              </c:tx>
              <c:spPr>
                <a:solidFill>
                  <a:srgbClr val="FFCC99"/>
                </a:solidFill>
                <a:ln w="38706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FBB-4F1C-9FA0-0DE4B63912F1}"/>
                </c:ext>
              </c:extLst>
            </c:dLbl>
            <c:spPr>
              <a:solidFill>
                <a:srgbClr val="FFCC99"/>
              </a:solidFill>
              <a:ln w="3870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704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Sheet1!$B$4:$B$4</c:f>
              <c:numCache>
                <c:formatCode>#\ ##0.0</c:formatCode>
                <c:ptCount val="1"/>
                <c:pt idx="0">
                  <c:v>11700.6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FBB-4F1C-9FA0-0DE4B63912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8973440"/>
        <c:axId val="38974976"/>
        <c:axId val="0"/>
      </c:bar3DChart>
      <c:catAx>
        <c:axId val="38973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483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704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38974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974976"/>
        <c:scaling>
          <c:orientation val="minMax"/>
        </c:scaling>
        <c:delete val="0"/>
        <c:axPos val="l"/>
        <c:majorGridlines>
          <c:spPr>
            <a:ln w="4837">
              <a:solidFill>
                <a:srgbClr val="000000"/>
              </a:solidFill>
              <a:prstDash val="solid"/>
            </a:ln>
          </c:spPr>
        </c:majorGridlines>
        <c:numFmt formatCode="#,##0" sourceLinked="0"/>
        <c:majorTickMark val="out"/>
        <c:minorTickMark val="out"/>
        <c:tickLblPos val="nextTo"/>
        <c:spPr>
          <a:ln w="483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96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38973440"/>
        <c:crosses val="autoZero"/>
        <c:crossBetween val="between"/>
      </c:valAx>
      <c:spPr>
        <a:noFill/>
        <a:ln w="29414">
          <a:noFill/>
        </a:ln>
      </c:spPr>
    </c:plotArea>
    <c:legend>
      <c:legendPos val="r"/>
      <c:layout>
        <c:manualLayout>
          <c:xMode val="edge"/>
          <c:yMode val="edge"/>
          <c:x val="4.5546561217601846E-2"/>
          <c:y val="0.83410992548498675"/>
          <c:w val="0.6578947041711759"/>
          <c:h val="8.2945037257506682E-2"/>
        </c:manualLayout>
      </c:layout>
      <c:overlay val="0"/>
      <c:spPr>
        <a:solidFill>
          <a:srgbClr val="FFFFFF"/>
        </a:solidFill>
        <a:ln w="4837">
          <a:solidFill>
            <a:srgbClr val="000000"/>
          </a:solidFill>
          <a:prstDash val="solid"/>
        </a:ln>
      </c:spPr>
      <c:txPr>
        <a:bodyPr/>
        <a:lstStyle/>
        <a:p>
          <a:pPr>
            <a:defRPr sz="1958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664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888"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11 700,6 тыс. рублей</a:t>
            </a:r>
          </a:p>
        </c:rich>
      </c:tx>
      <c:layout>
        <c:manualLayout>
          <c:xMode val="edge"/>
          <c:yMode val="edge"/>
          <c:x val="0.31257551479361612"/>
          <c:y val="0.87485585516001263"/>
        </c:manualLayout>
      </c:layout>
      <c:overlay val="0"/>
    </c:title>
    <c:autoTitleDeleted val="0"/>
    <c:view3D>
      <c:rotX val="30"/>
      <c:rotY val="0"/>
      <c:rAngAx val="0"/>
      <c:perspective val="5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8.3523500082935728E-2"/>
          <c:w val="0.74406052912110454"/>
          <c:h val="0.746768217998263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18 567,7 тыс. рублей</c:v>
                </c:pt>
              </c:strCache>
            </c:strRef>
          </c:tx>
          <c:dPt>
            <c:idx val="0"/>
            <c:bubble3D val="0"/>
            <c:explosion val="13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1-14FF-411B-B416-995C02612DDF}"/>
              </c:ext>
            </c:extLst>
          </c:dPt>
          <c:dPt>
            <c:idx val="1"/>
            <c:bubble3D val="0"/>
            <c:explosion val="11"/>
            <c:spPr>
              <a:solidFill>
                <a:srgbClr val="00CC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14FF-411B-B416-995C02612DDF}"/>
              </c:ext>
            </c:extLst>
          </c:dPt>
          <c:dPt>
            <c:idx val="2"/>
            <c:bubble3D val="0"/>
            <c:explosion val="4"/>
            <c:spPr>
              <a:solidFill>
                <a:srgbClr val="FF99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14FF-411B-B416-995C02612DDF}"/>
              </c:ext>
            </c:extLst>
          </c:dPt>
          <c:dPt>
            <c:idx val="3"/>
            <c:bubble3D val="0"/>
            <c:explosion val="4"/>
            <c:spPr>
              <a:solidFill>
                <a:srgbClr val="660066"/>
              </a:solidFill>
            </c:spPr>
            <c:extLst>
              <c:ext xmlns:c16="http://schemas.microsoft.com/office/drawing/2014/chart" uri="{C3380CC4-5D6E-409C-BE32-E72D297353CC}">
                <c16:uniqueId val="{00000007-14FF-411B-B416-995C02612DDF}"/>
              </c:ext>
            </c:extLst>
          </c:dPt>
          <c:dPt>
            <c:idx val="4"/>
            <c:bubble3D val="0"/>
            <c:spPr>
              <a:solidFill>
                <a:schemeClr val="bg1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14FF-411B-B416-995C02612DDF}"/>
              </c:ext>
            </c:extLst>
          </c:dPt>
          <c:dPt>
            <c:idx val="5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B-14FF-411B-B416-995C02612DDF}"/>
              </c:ext>
            </c:extLst>
          </c:dPt>
          <c:dPt>
            <c:idx val="6"/>
            <c:bubble3D val="0"/>
            <c:explosion val="5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14FF-411B-B416-995C02612DDF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E-14FF-411B-B416-995C02612DDF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F-14FF-411B-B416-995C02612DDF}"/>
              </c:ext>
            </c:extLst>
          </c:dPt>
          <c:dLbls>
            <c:dLbl>
              <c:idx val="0"/>
              <c:layout>
                <c:manualLayout>
                  <c:x val="-1.1807407163874871E-2"/>
                  <c:y val="-0.1067898804316133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FF-411B-B416-995C02612DDF}"/>
                </c:ext>
              </c:extLst>
            </c:dLbl>
            <c:dLbl>
              <c:idx val="1"/>
              <c:layout>
                <c:manualLayout>
                  <c:x val="0.10915617686729585"/>
                  <c:y val="-6.212129657829072E-2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FF-411B-B416-995C02612DDF}"/>
                </c:ext>
              </c:extLst>
            </c:dLbl>
            <c:dLbl>
              <c:idx val="2"/>
              <c:layout>
                <c:manualLayout>
                  <c:x val="7.1039339921398423E-2"/>
                  <c:y val="1.8797287598673849E-2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FF-411B-B416-995C02612DDF}"/>
                </c:ext>
              </c:extLst>
            </c:dLbl>
            <c:dLbl>
              <c:idx val="3"/>
              <c:layout>
                <c:manualLayout>
                  <c:x val="-0.1122022767776765"/>
                  <c:y val="0.12369951897276782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FF-411B-B416-995C02612DDF}"/>
                </c:ext>
              </c:extLst>
            </c:dLbl>
            <c:dLbl>
              <c:idx val="4"/>
              <c:layout>
                <c:manualLayout>
                  <c:x val="2.6949639293932181E-3"/>
                  <c:y val="7.4547902701753363E-2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FF-411B-B416-995C02612DDF}"/>
                </c:ext>
              </c:extLst>
            </c:dLbl>
            <c:dLbl>
              <c:idx val="5"/>
              <c:layout>
                <c:manualLayout>
                  <c:x val="-0.12515580505969368"/>
                  <c:y val="1.9410755827915353E-2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FF-411B-B416-995C02612DDF}"/>
                </c:ext>
              </c:extLst>
            </c:dLbl>
            <c:dLbl>
              <c:idx val="6"/>
              <c:layout>
                <c:manualLayout>
                  <c:x val="-3.0638556848937827E-2"/>
                  <c:y val="7.9964483993404431E-2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FF-411B-B416-995C02612DDF}"/>
                </c:ext>
              </c:extLst>
            </c:dLbl>
            <c:dLbl>
              <c:idx val="7"/>
              <c:layout>
                <c:manualLayout>
                  <c:x val="-0.10010893210373745"/>
                  <c:y val="-8.5595472440945453E-2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4FF-411B-B416-995C02612DDF}"/>
                </c:ext>
              </c:extLst>
            </c:dLbl>
            <c:dLbl>
              <c:idx val="8"/>
              <c:layout>
                <c:manualLayout>
                  <c:x val="-7.8547702560815585E-2"/>
                  <c:y val="-4.5841459382692386E-2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4FF-411B-B416-995C02612DDF}"/>
                </c:ext>
              </c:extLst>
            </c:dLbl>
            <c:dLbl>
              <c:idx val="9"/>
              <c:layout>
                <c:manualLayout>
                  <c:x val="-7.5994057873759934E-3"/>
                  <c:y val="-9.4093460833670151E-2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4FF-411B-B416-995C02612DDF}"/>
                </c:ext>
              </c:extLst>
            </c:dLbl>
            <c:dLbl>
              <c:idx val="10"/>
              <c:layout>
                <c:manualLayout>
                  <c:x val="0.12929790485161521"/>
                  <c:y val="-9.3496974231778801E-2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4FF-411B-B416-995C02612DDF}"/>
                </c:ext>
              </c:extLst>
            </c:dLbl>
            <c:dLbl>
              <c:idx val="11"/>
              <c:layout>
                <c:manualLayout>
                  <c:x val="0.1054059006942514"/>
                  <c:y val="-4.0373693418268124E-2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4FF-411B-B416-995C02612DDF}"/>
                </c:ext>
              </c:extLst>
            </c:dLbl>
            <c:dLbl>
              <c:idx val="12"/>
              <c:layout>
                <c:manualLayout>
                  <c:x val="7.4486836490604433E-2"/>
                  <c:y val="8.4997249301617568E-3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4FF-411B-B416-995C02612DDF}"/>
                </c:ext>
              </c:extLst>
            </c:dLbl>
            <c:spPr>
              <a:ln cmpd="sng"/>
            </c:spPr>
            <c:txPr>
              <a:bodyPr/>
              <a:lstStyle/>
              <a:p>
                <a:pPr>
                  <a:defRPr sz="1182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8"/>
                <c:pt idx="0">
                  <c:v>Соцполитика -72,5</c:v>
                </c:pt>
                <c:pt idx="1">
                  <c:v>Национальная оборона - 90,2</c:v>
                </c:pt>
                <c:pt idx="2">
                  <c:v>Культура, кинематография -3189,4</c:v>
                </c:pt>
                <c:pt idx="3">
                  <c:v>ЖКХ - 1426,1</c:v>
                </c:pt>
                <c:pt idx="4">
                  <c:v>Общегосударственные вопросы - 6902,5</c:v>
                </c:pt>
                <c:pt idx="5">
                  <c:v>Нацбезопасность -20,9</c:v>
                </c:pt>
                <c:pt idx="6">
                  <c:v>Образование -14,1</c:v>
                </c:pt>
                <c:pt idx="7">
                  <c:v>Физическая культура и спорт-0,0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8"/>
                <c:pt idx="0">
                  <c:v>6.1962634394817362E-3</c:v>
                </c:pt>
                <c:pt idx="1">
                  <c:v>7.7090063757414137E-3</c:v>
                </c:pt>
                <c:pt idx="2">
                  <c:v>0.27258431191562826</c:v>
                </c:pt>
                <c:pt idx="3">
                  <c:v>0.12188263849717107</c:v>
                </c:pt>
                <c:pt idx="4">
                  <c:v>0.58992701228996802</c:v>
                </c:pt>
                <c:pt idx="5">
                  <c:v>1.7862331846230106E-3</c:v>
                </c:pt>
                <c:pt idx="6">
                  <c:v>1.2050664068509306E-3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14FF-411B-B416-995C02612D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049">
          <a:noFill/>
        </a:ln>
      </c:spPr>
    </c:plotArea>
    <c:legend>
      <c:legendPos val="r"/>
      <c:layout>
        <c:manualLayout>
          <c:xMode val="edge"/>
          <c:yMode val="edge"/>
          <c:x val="0.68711656107007468"/>
          <c:y val="2.0860422497067741E-2"/>
          <c:w val="0.29311518948736959"/>
          <c:h val="0.97131679807875282"/>
        </c:manualLayout>
      </c:layout>
      <c:overlay val="0"/>
      <c:txPr>
        <a:bodyPr/>
        <a:lstStyle/>
        <a:p>
          <a:pPr>
            <a:defRPr sz="1467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88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5552135735886"/>
          <c:y val="1.9067779391418998E-2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</c:spPr>
    </c:floor>
    <c:sideWall>
      <c:thickness val="0"/>
    </c:sideWall>
    <c:backWall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</c:spPr>
    </c:backWall>
    <c:plotArea>
      <c:layout>
        <c:manualLayout>
          <c:layoutTarget val="inner"/>
          <c:xMode val="edge"/>
          <c:yMode val="edge"/>
          <c:x val="0.10243704639650489"/>
          <c:y val="0.11719005848638875"/>
          <c:w val="0.89317180616740355"/>
          <c:h val="0.7598343685300207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546936392469981E-2"/>
                  <c:y val="-5.9021738924131872E-2"/>
                </c:manualLayout>
              </c:layout>
              <c:tx>
                <c:rich>
                  <a:bodyPr/>
                  <a:lstStyle/>
                  <a:p>
                    <a:pPr>
                      <a:defRPr sz="1382" b="1"/>
                    </a:pPr>
                    <a:r>
                      <a:rPr lang="en-US" dirty="0">
                        <a:solidFill>
                          <a:srgbClr val="FF00FF"/>
                        </a:solidFill>
                      </a:rPr>
                      <a:t>2 832,7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544-415C-A52B-13DE115D9212}"/>
                </c:ext>
              </c:extLst>
            </c:dLbl>
            <c:dLbl>
              <c:idx val="1"/>
              <c:layout>
                <c:manualLayout>
                  <c:x val="1.0345573035835481E-2"/>
                  <c:y val="7.9237000309793928E-2"/>
                </c:manualLayout>
              </c:layout>
              <c:tx>
                <c:rich>
                  <a:bodyPr/>
                  <a:lstStyle/>
                  <a:p>
                    <a:pPr>
                      <a:defRPr sz="1382" b="1"/>
                    </a:pPr>
                    <a:r>
                      <a:rPr lang="en-US" dirty="0">
                        <a:solidFill>
                          <a:srgbClr val="FF00FF"/>
                        </a:solidFill>
                      </a:rPr>
                      <a:t>3 189,4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544-415C-A52B-13DE115D9212}"/>
                </c:ext>
              </c:extLst>
            </c:dLbl>
            <c:spPr>
              <a:noFill/>
              <a:ln w="25129">
                <a:noFill/>
              </a:ln>
            </c:spPr>
            <c:txPr>
              <a:bodyPr/>
              <a:lstStyle/>
              <a:p>
                <a:pPr>
                  <a:defRPr sz="1382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2832.7</c:v>
                </c:pt>
                <c:pt idx="1">
                  <c:v>3189.4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44-415C-A52B-13DE115D92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2552960"/>
        <c:axId val="132558848"/>
        <c:axId val="0"/>
      </c:bar3DChart>
      <c:catAx>
        <c:axId val="132552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84" b="1"/>
            </a:pPr>
            <a:endParaRPr lang="ru-RU"/>
          </a:p>
        </c:txPr>
        <c:crossAx val="132558848"/>
        <c:crosses val="autoZero"/>
        <c:auto val="1"/>
        <c:lblAlgn val="ctr"/>
        <c:lblOffset val="100"/>
        <c:noMultiLvlLbl val="0"/>
      </c:catAx>
      <c:valAx>
        <c:axId val="132558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84" b="1"/>
            </a:pPr>
            <a:endParaRPr lang="ru-RU"/>
          </a:p>
        </c:txPr>
        <c:crossAx val="132552960"/>
        <c:crosses val="autoZero"/>
        <c:crossBetween val="between"/>
      </c:valAx>
      <c:spPr>
        <a:noFill/>
        <a:ln w="25129">
          <a:noFill/>
        </a:ln>
      </c:spPr>
    </c:plotArea>
    <c:plotVisOnly val="1"/>
    <c:dispBlanksAs val="gap"/>
    <c:showDLblsOverMax val="0"/>
  </c:chart>
  <c:txPr>
    <a:bodyPr/>
    <a:lstStyle/>
    <a:p>
      <a:pPr>
        <a:defRPr sz="1955"/>
      </a:pPr>
      <a:endParaRPr lang="ru-RU"/>
    </a:p>
  </c:txPr>
  <c:externalData r:id="rId2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0.25306</cdr:x>
      <cdr:y>0.72871</cdr:y>
    </cdr:from>
    <cdr:to>
      <cdr:x>0.38045</cdr:x>
      <cdr:y>0.87364</cdr:y>
    </cdr:to>
    <cdr:sp macro="" textlink="">
      <cdr:nvSpPr>
        <cdr:cNvPr id="7" name="Прямая со стрелкой 6"/>
        <cdr:cNvSpPr/>
      </cdr:nvSpPr>
      <cdr:spPr>
        <a:xfrm xmlns:a="http://schemas.openxmlformats.org/drawingml/2006/main" flipV="1">
          <a:off x="2086429" y="3371314"/>
          <a:ext cx="1050329" cy="670511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0.52934</cdr:x>
      <cdr:y>0.67724</cdr:y>
    </cdr:from>
    <cdr:to>
      <cdr:x>0.64888</cdr:x>
      <cdr:y>0.85621</cdr:y>
    </cdr:to>
    <cdr:sp macro="" textlink="">
      <cdr:nvSpPr>
        <cdr:cNvPr id="9" name="Прямая со стрелкой 8"/>
        <cdr:cNvSpPr/>
      </cdr:nvSpPr>
      <cdr:spPr>
        <a:xfrm xmlns:a="http://schemas.openxmlformats.org/drawingml/2006/main" flipV="1">
          <a:off x="4364365" y="3133198"/>
          <a:ext cx="985640" cy="82799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66FF"/>
          </a:solidFill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0.2545</cdr:x>
      <cdr:y>0.70486</cdr:y>
    </cdr:from>
    <cdr:to>
      <cdr:x>0.34222</cdr:x>
      <cdr:y>0.77579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090771" y="3062196"/>
          <a:ext cx="720647" cy="3212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0.56749</cdr:x>
      <cdr:y>0.67789</cdr:y>
    </cdr:from>
    <cdr:to>
      <cdr:x>0.67539</cdr:x>
      <cdr:y>0.73382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664169" y="2940077"/>
          <a:ext cx="888473" cy="2529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0.56793</cdr:x>
      <cdr:y>0.3573</cdr:y>
    </cdr:from>
    <cdr:to>
      <cdr:x>0.71849</cdr:x>
      <cdr:y>0.44197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3463904" y="1694268"/>
          <a:ext cx="918266" cy="4014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rPr>
            <a:t>112,6%</a:t>
          </a:r>
        </a:p>
      </cdr:txBody>
    </cdr:sp>
  </cdr:relSizeAnchor>
  <cdr:relSizeAnchor xmlns:cdr="http://schemas.openxmlformats.org/drawingml/2006/chartDrawing">
    <cdr:from>
      <cdr:x>0.43514</cdr:x>
      <cdr:y>0.33341</cdr:y>
    </cdr:from>
    <cdr:to>
      <cdr:x>0.68307</cdr:x>
      <cdr:y>0.59157</cdr:y>
    </cdr:to>
    <cdr:sp macro="" textlink="">
      <cdr:nvSpPr>
        <cdr:cNvPr id="13" name="Прямая со стрелкой 12"/>
        <cdr:cNvSpPr/>
      </cdr:nvSpPr>
      <cdr:spPr>
        <a:xfrm xmlns:a="http://schemas.openxmlformats.org/drawingml/2006/main" flipV="1">
          <a:off x="2653978" y="1581001"/>
          <a:ext cx="1512168" cy="122413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0.04086</cdr:x>
      <cdr:y>0.0675</cdr:y>
    </cdr:from>
    <cdr:to>
      <cdr:x>0.18296</cdr:x>
      <cdr:y>0.16275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тыс. руб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41313"/>
          </a:xfrm>
          <a:prstGeom prst="rect">
            <a:avLst/>
          </a:prstGeom>
          <a:noFill/>
          <a:ln>
            <a:noFill/>
          </a:ln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>
            <a:lvl1pPr algn="l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9275" y="0"/>
            <a:ext cx="4302125" cy="341313"/>
          </a:xfrm>
          <a:prstGeom prst="rect">
            <a:avLst/>
          </a:prstGeom>
          <a:noFill/>
          <a:ln>
            <a:noFill/>
          </a:ln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302125" cy="341312"/>
          </a:xfrm>
          <a:prstGeom prst="rect">
            <a:avLst/>
          </a:prstGeom>
          <a:noFill/>
          <a:ln>
            <a:noFill/>
          </a:ln>
        </p:spPr>
        <p:txBody>
          <a:bodyPr vert="horz" wrap="square" lIns="92132" tIns="46065" rIns="92132" bIns="46065" numCol="1" anchor="b" anchorCtr="0" compatLnSpc="1">
            <a:prstTxWarp prst="textNoShape">
              <a:avLst/>
            </a:prstTxWarp>
          </a:bodyPr>
          <a:lstStyle>
            <a:lvl1pPr algn="l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9275" y="6456363"/>
            <a:ext cx="4302125" cy="341312"/>
          </a:xfrm>
          <a:prstGeom prst="rect">
            <a:avLst/>
          </a:prstGeom>
          <a:noFill/>
          <a:ln>
            <a:noFill/>
          </a:ln>
        </p:spPr>
        <p:txBody>
          <a:bodyPr vert="horz" wrap="square" lIns="92132" tIns="46065" rIns="92132" bIns="46065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 i="0"/>
            </a:lvl1pPr>
          </a:lstStyle>
          <a:p>
            <a:pPr>
              <a:defRPr/>
            </a:pPr>
            <a:fld id="{E5AD6556-C39D-499D-A2F8-C77EAD3911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98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5300" cy="341313"/>
          </a:xfrm>
          <a:prstGeom prst="rect">
            <a:avLst/>
          </a:prstGeom>
          <a:noFill/>
          <a:ln>
            <a:noFill/>
          </a:ln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>
            <a:lvl1pPr algn="l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513" y="0"/>
            <a:ext cx="4305300" cy="341313"/>
          </a:xfrm>
          <a:prstGeom prst="rect">
            <a:avLst/>
          </a:prstGeom>
          <a:noFill/>
          <a:ln>
            <a:noFill/>
          </a:ln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06750" y="509588"/>
            <a:ext cx="3517900" cy="25479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775" y="3227388"/>
            <a:ext cx="7943850" cy="306070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5300" cy="339725"/>
          </a:xfrm>
          <a:prstGeom prst="rect">
            <a:avLst/>
          </a:prstGeom>
          <a:noFill/>
          <a:ln>
            <a:noFill/>
          </a:ln>
        </p:spPr>
        <p:txBody>
          <a:bodyPr vert="horz" wrap="square" lIns="92132" tIns="46065" rIns="92132" bIns="46065" numCol="1" anchor="b" anchorCtr="0" compatLnSpc="1">
            <a:prstTxWarp prst="textNoShape">
              <a:avLst/>
            </a:prstTxWarp>
          </a:bodyPr>
          <a:lstStyle>
            <a:lvl1pPr algn="l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513" y="6456363"/>
            <a:ext cx="4305300" cy="339725"/>
          </a:xfrm>
          <a:prstGeom prst="rect">
            <a:avLst/>
          </a:prstGeom>
          <a:noFill/>
          <a:ln>
            <a:noFill/>
          </a:ln>
        </p:spPr>
        <p:txBody>
          <a:bodyPr vert="horz" wrap="square" lIns="92132" tIns="46065" rIns="92132" bIns="46065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 i="0"/>
            </a:lvl1pPr>
          </a:lstStyle>
          <a:p>
            <a:pPr>
              <a:defRPr/>
            </a:pPr>
            <a:fld id="{A5852770-862E-4EBD-9446-16BA1D421C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255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40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12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84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56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4630" algn="l" defTabSz="9138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556" algn="l" defTabSz="9138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483" algn="l" defTabSz="9138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406" algn="l" defTabSz="9138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06750" y="509588"/>
            <a:ext cx="3517900" cy="2549525"/>
          </a:xfrm>
          <a:ln/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b="1" i="1" u="sng">
              <a:solidFill>
                <a:srgbClr val="C00000"/>
              </a:solidFill>
            </a:endParaRPr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CE7E23D-F322-4161-902A-DD26C445C305}" type="slidenum">
              <a:rPr lang="ru-RU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980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08338" y="509588"/>
            <a:ext cx="3517900" cy="2547937"/>
          </a:xfrm>
          <a:ln/>
        </p:spPr>
      </p:sp>
      <p:sp>
        <p:nvSpPr>
          <p:cNvPr id="18435" name="Rectangle 2"/>
          <p:cNvSpPr>
            <a:spLocks noGrp="1"/>
          </p:cNvSpPr>
          <p:nvPr>
            <p:ph type="body" idx="1"/>
          </p:nvPr>
        </p:nvSpPr>
        <p:spPr>
          <a:xfrm>
            <a:off x="992188" y="3228975"/>
            <a:ext cx="7947025" cy="3059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65" tIns="45483" rIns="90965" bIns="45483"/>
          <a:lstStyle/>
          <a:p>
            <a:pPr eaLnBrk="1" hangingPunct="1">
              <a:spcBef>
                <a:spcPct val="0"/>
              </a:spcBef>
            </a:pPr>
            <a:r>
              <a:rPr lang="ru-RU"/>
              <a:t>Вставьте карту своей страны.</a:t>
            </a:r>
            <a:endParaRPr lang="en-US"/>
          </a:p>
        </p:txBody>
      </p:sp>
      <p:sp>
        <p:nvSpPr>
          <p:cNvPr id="18436" name="Rectangle 3"/>
          <p:cNvSpPr txBox="1">
            <a:spLocks noGrp="1"/>
          </p:cNvSpPr>
          <p:nvPr/>
        </p:nvSpPr>
        <p:spPr bwMode="auto">
          <a:xfrm>
            <a:off x="5626100" y="6456363"/>
            <a:ext cx="43037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65" tIns="45483" rIns="90965" bIns="45483" anchor="b"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E8EEFEA-675E-47E2-AA81-12DF003BCD21}" type="slidenum">
              <a:rPr lang="en-US" b="0" i="0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en-US" b="0" i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412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667" y="-9336"/>
            <a:ext cx="10470452" cy="7579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0959" y="2651110"/>
            <a:ext cx="6653183" cy="1815124"/>
          </a:xfrm>
        </p:spPr>
        <p:txBody>
          <a:bodyPr anchor="b">
            <a:noAutofit/>
          </a:bodyPr>
          <a:lstStyle>
            <a:lvl1pPr algn="r">
              <a:defRPr sz="5954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0959" y="4466233"/>
            <a:ext cx="6653183" cy="120938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FB4C93-FDDE-46C8-ABBE-32F7F1E646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94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6" y="672112"/>
            <a:ext cx="7248076" cy="3752627"/>
          </a:xfrm>
        </p:spPr>
        <p:txBody>
          <a:bodyPr anchor="ctr">
            <a:normAutofit/>
          </a:bodyPr>
          <a:lstStyle>
            <a:lvl1pPr algn="l">
              <a:defRPr sz="4851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6" y="4928824"/>
            <a:ext cx="7248076" cy="1732058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063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A590E0-6E71-4D0C-9A86-7E9EE791A1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83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795" y="672112"/>
            <a:ext cx="6933462" cy="3332557"/>
          </a:xfrm>
        </p:spPr>
        <p:txBody>
          <a:bodyPr anchor="ctr">
            <a:normAutofit/>
          </a:bodyPr>
          <a:lstStyle>
            <a:lvl1pPr algn="l">
              <a:defRPr sz="4851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57251" y="4004669"/>
            <a:ext cx="6188551" cy="42007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063" indent="0">
              <a:buFontTx/>
              <a:buNone/>
              <a:defRPr/>
            </a:lvl2pPr>
            <a:lvl3pPr marL="1008126" indent="0">
              <a:buFontTx/>
              <a:buNone/>
              <a:defRPr/>
            </a:lvl3pPr>
            <a:lvl4pPr marL="1512189" indent="0">
              <a:buFontTx/>
              <a:buNone/>
              <a:defRPr/>
            </a:lvl4pPr>
            <a:lvl5pPr marL="2016252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4" y="4928824"/>
            <a:ext cx="7248077" cy="1732058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063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A590E0-6E71-4D0C-9A86-7E9EE791A1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51180" y="871428"/>
            <a:ext cx="522185" cy="644743"/>
          </a:xfrm>
          <a:prstGeom prst="rect">
            <a:avLst/>
          </a:prstGeom>
        </p:spPr>
        <p:txBody>
          <a:bodyPr vert="horz" lIns="100817" tIns="50408" rIns="100817" bIns="50408" rtlCol="0" anchor="ctr">
            <a:noAutofit/>
          </a:bodyPr>
          <a:lstStyle/>
          <a:p>
            <a:pPr lvl="0"/>
            <a:r>
              <a:rPr lang="en-US" sz="882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704796" y="3182562"/>
            <a:ext cx="522185" cy="644743"/>
          </a:xfrm>
          <a:prstGeom prst="rect">
            <a:avLst/>
          </a:prstGeom>
        </p:spPr>
        <p:txBody>
          <a:bodyPr vert="horz" lIns="100817" tIns="50408" rIns="100817" bIns="50408" rtlCol="0" anchor="ctr">
            <a:noAutofit/>
          </a:bodyPr>
          <a:lstStyle/>
          <a:p>
            <a:pPr lvl="0"/>
            <a:r>
              <a:rPr lang="en-US" sz="882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1385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4" y="2130106"/>
            <a:ext cx="7248077" cy="2861615"/>
          </a:xfrm>
        </p:spPr>
        <p:txBody>
          <a:bodyPr anchor="b">
            <a:normAutofit/>
          </a:bodyPr>
          <a:lstStyle>
            <a:lvl1pPr algn="l">
              <a:defRPr sz="4851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4" y="4991722"/>
            <a:ext cx="7248077" cy="1669160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063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A590E0-6E71-4D0C-9A86-7E9EE791A1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058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795" y="672112"/>
            <a:ext cx="6933462" cy="3332557"/>
          </a:xfrm>
        </p:spPr>
        <p:txBody>
          <a:bodyPr anchor="ctr">
            <a:normAutofit/>
          </a:bodyPr>
          <a:lstStyle>
            <a:lvl1pPr algn="l">
              <a:defRPr sz="4851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96063" y="4424739"/>
            <a:ext cx="7248078" cy="5669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063" indent="0">
              <a:buFontTx/>
              <a:buNone/>
              <a:defRPr/>
            </a:lvl2pPr>
            <a:lvl3pPr marL="1008126" indent="0">
              <a:buFontTx/>
              <a:buNone/>
              <a:defRPr/>
            </a:lvl3pPr>
            <a:lvl4pPr marL="1512189" indent="0">
              <a:buFontTx/>
              <a:buNone/>
              <a:defRPr/>
            </a:lvl4pPr>
            <a:lvl5pPr marL="2016252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4" y="4991722"/>
            <a:ext cx="7248077" cy="1669160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063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A590E0-6E71-4D0C-9A86-7E9EE791A1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51180" y="871428"/>
            <a:ext cx="522185" cy="644743"/>
          </a:xfrm>
          <a:prstGeom prst="rect">
            <a:avLst/>
          </a:prstGeom>
        </p:spPr>
        <p:txBody>
          <a:bodyPr vert="horz" lIns="100817" tIns="50408" rIns="100817" bIns="50408" rtlCol="0" anchor="ctr">
            <a:noAutofit/>
          </a:bodyPr>
          <a:lstStyle/>
          <a:p>
            <a:pPr lvl="0"/>
            <a:r>
              <a:rPr lang="en-US" sz="882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704796" y="3182562"/>
            <a:ext cx="522185" cy="644743"/>
          </a:xfrm>
          <a:prstGeom prst="rect">
            <a:avLst/>
          </a:prstGeom>
        </p:spPr>
        <p:txBody>
          <a:bodyPr vert="horz" lIns="100817" tIns="50408" rIns="100817" bIns="50408" rtlCol="0" anchor="ctr">
            <a:noAutofit/>
          </a:bodyPr>
          <a:lstStyle/>
          <a:p>
            <a:pPr lvl="0"/>
            <a:r>
              <a:rPr lang="en-US" sz="882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3986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200" y="672112"/>
            <a:ext cx="7240941" cy="3332557"/>
          </a:xfrm>
        </p:spPr>
        <p:txBody>
          <a:bodyPr anchor="ctr">
            <a:normAutofit/>
          </a:bodyPr>
          <a:lstStyle>
            <a:lvl1pPr algn="l">
              <a:defRPr sz="4851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96063" y="4424739"/>
            <a:ext cx="7248078" cy="5669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4063" indent="0">
              <a:buFontTx/>
              <a:buNone/>
              <a:defRPr/>
            </a:lvl2pPr>
            <a:lvl3pPr marL="1008126" indent="0">
              <a:buFontTx/>
              <a:buNone/>
              <a:defRPr/>
            </a:lvl3pPr>
            <a:lvl4pPr marL="1512189" indent="0">
              <a:buFontTx/>
              <a:buNone/>
              <a:defRPr/>
            </a:lvl4pPr>
            <a:lvl5pPr marL="2016252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4" y="4991722"/>
            <a:ext cx="7248077" cy="1669160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063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A590E0-6E71-4D0C-9A86-7E9EE791A1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906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AC2B33-D292-47E2-8839-0D4B56003F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674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5136" y="672113"/>
            <a:ext cx="1117647" cy="578996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6065" y="672113"/>
            <a:ext cx="5931890" cy="578996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90329-3A53-400A-A968-3854595055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26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6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9C6E4-D489-4D73-8B43-B902EA5909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76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4" y="2977833"/>
            <a:ext cx="7248077" cy="2013890"/>
          </a:xfrm>
        </p:spPr>
        <p:txBody>
          <a:bodyPr anchor="b"/>
          <a:lstStyle>
            <a:lvl1pPr algn="l">
              <a:defRPr sz="441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4" y="4991721"/>
            <a:ext cx="7248077" cy="948631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/>
                </a:solidFill>
              </a:defRPr>
            </a:lvl1pPr>
            <a:lvl2pPr marL="504063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1DDF1-43D1-43F6-B664-53E694C280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415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6" y="672112"/>
            <a:ext cx="7248076" cy="145624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6067" y="2382150"/>
            <a:ext cx="3526127" cy="4278731"/>
          </a:xfrm>
        </p:spPr>
        <p:txBody>
          <a:bodyPr>
            <a:normAutofit/>
          </a:bodyPr>
          <a:lstStyle>
            <a:lvl1pPr>
              <a:defRPr sz="1985"/>
            </a:lvl1pPr>
            <a:lvl2pPr>
              <a:defRPr sz="1764"/>
            </a:lvl2pPr>
            <a:lvl3pPr>
              <a:defRPr sz="1544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8013" y="2382151"/>
            <a:ext cx="3526129" cy="4278732"/>
          </a:xfrm>
        </p:spPr>
        <p:txBody>
          <a:bodyPr>
            <a:normAutofit/>
          </a:bodyPr>
          <a:lstStyle>
            <a:lvl1pPr>
              <a:defRPr sz="1985"/>
            </a:lvl1pPr>
            <a:lvl2pPr>
              <a:defRPr sz="1764"/>
            </a:lvl2pPr>
            <a:lvl3pPr>
              <a:defRPr sz="1544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B1A864-3A9A-415E-BD6F-B521178F419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98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5" y="672112"/>
            <a:ext cx="7248075" cy="1456243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5" y="2382584"/>
            <a:ext cx="3529054" cy="635356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4063" indent="0">
              <a:buNone/>
              <a:defRPr sz="2205" b="1"/>
            </a:lvl2pPr>
            <a:lvl3pPr marL="1008126" indent="0">
              <a:buNone/>
              <a:defRPr sz="1985" b="1"/>
            </a:lvl3pPr>
            <a:lvl4pPr marL="1512189" indent="0">
              <a:buNone/>
              <a:defRPr sz="1764" b="1"/>
            </a:lvl4pPr>
            <a:lvl5pPr marL="2016252" indent="0">
              <a:buNone/>
              <a:defRPr sz="1764" b="1"/>
            </a:lvl5pPr>
            <a:lvl6pPr marL="2520315" indent="0">
              <a:buNone/>
              <a:defRPr sz="1764" b="1"/>
            </a:lvl6pPr>
            <a:lvl7pPr marL="3024378" indent="0">
              <a:buNone/>
              <a:defRPr sz="1764" b="1"/>
            </a:lvl7pPr>
            <a:lvl8pPr marL="3528441" indent="0">
              <a:buNone/>
              <a:defRPr sz="1764" b="1"/>
            </a:lvl8pPr>
            <a:lvl9pPr marL="4032504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65" y="3017941"/>
            <a:ext cx="3529054" cy="364294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5085" y="2382584"/>
            <a:ext cx="3529054" cy="635356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4063" indent="0">
              <a:buNone/>
              <a:defRPr sz="2205" b="1"/>
            </a:lvl2pPr>
            <a:lvl3pPr marL="1008126" indent="0">
              <a:buNone/>
              <a:defRPr sz="1985" b="1"/>
            </a:lvl3pPr>
            <a:lvl4pPr marL="1512189" indent="0">
              <a:buNone/>
              <a:defRPr sz="1764" b="1"/>
            </a:lvl4pPr>
            <a:lvl5pPr marL="2016252" indent="0">
              <a:buNone/>
              <a:defRPr sz="1764" b="1"/>
            </a:lvl5pPr>
            <a:lvl6pPr marL="2520315" indent="0">
              <a:buNone/>
              <a:defRPr sz="1764" b="1"/>
            </a:lvl6pPr>
            <a:lvl7pPr marL="3024378" indent="0">
              <a:buNone/>
              <a:defRPr sz="1764" b="1"/>
            </a:lvl7pPr>
            <a:lvl8pPr marL="3528441" indent="0">
              <a:buNone/>
              <a:defRPr sz="1764" b="1"/>
            </a:lvl8pPr>
            <a:lvl9pPr marL="4032504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5085" y="3017941"/>
            <a:ext cx="3529054" cy="364294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4B6B41-C3D3-4E2A-872F-342017863C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5" y="672112"/>
            <a:ext cx="7248076" cy="145624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41B72-1A4D-46BB-9D70-4E2B46807C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322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236B76-FE1A-4581-BDFB-92F787444E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12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5" y="1652280"/>
            <a:ext cx="3185942" cy="1409568"/>
          </a:xfrm>
        </p:spPr>
        <p:txBody>
          <a:bodyPr anchor="b">
            <a:normAutofit/>
          </a:bodyPr>
          <a:lstStyle>
            <a:lvl1pPr>
              <a:defRPr sz="220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7826" y="567729"/>
            <a:ext cx="3866314" cy="609315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6065" y="3061848"/>
            <a:ext cx="3185942" cy="2849475"/>
          </a:xfrm>
        </p:spPr>
        <p:txBody>
          <a:bodyPr>
            <a:normAutofit/>
          </a:bodyPr>
          <a:lstStyle>
            <a:lvl1pPr marL="0" indent="0">
              <a:buNone/>
              <a:defRPr sz="1544"/>
            </a:lvl1pPr>
            <a:lvl2pPr marL="378047" indent="0">
              <a:buNone/>
              <a:defRPr sz="1158"/>
            </a:lvl2pPr>
            <a:lvl3pPr marL="756095" indent="0">
              <a:buNone/>
              <a:defRPr sz="992"/>
            </a:lvl3pPr>
            <a:lvl4pPr marL="1134142" indent="0">
              <a:buNone/>
              <a:defRPr sz="827"/>
            </a:lvl4pPr>
            <a:lvl5pPr marL="1512189" indent="0">
              <a:buNone/>
              <a:defRPr sz="827"/>
            </a:lvl5pPr>
            <a:lvl6pPr marL="1890236" indent="0">
              <a:buNone/>
              <a:defRPr sz="827"/>
            </a:lvl6pPr>
            <a:lvl7pPr marL="2268284" indent="0">
              <a:buNone/>
              <a:defRPr sz="827"/>
            </a:lvl7pPr>
            <a:lvl8pPr marL="2646331" indent="0">
              <a:buNone/>
              <a:defRPr sz="827"/>
            </a:lvl8pPr>
            <a:lvl9pPr marL="302437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33A2A-47BF-4C30-8D1C-3AE86B24DD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50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65" y="5292884"/>
            <a:ext cx="7248076" cy="624855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6065" y="672112"/>
            <a:ext cx="7248076" cy="424008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063" indent="0">
              <a:buNone/>
              <a:defRPr sz="1764"/>
            </a:lvl2pPr>
            <a:lvl3pPr marL="1008126" indent="0">
              <a:buNone/>
              <a:defRPr sz="1764"/>
            </a:lvl3pPr>
            <a:lvl4pPr marL="1512189" indent="0">
              <a:buNone/>
              <a:defRPr sz="1764"/>
            </a:lvl4pPr>
            <a:lvl5pPr marL="2016252" indent="0">
              <a:buNone/>
              <a:defRPr sz="1764"/>
            </a:lvl5pPr>
            <a:lvl6pPr marL="2520315" indent="0">
              <a:buNone/>
              <a:defRPr sz="1764"/>
            </a:lvl6pPr>
            <a:lvl7pPr marL="3024378" indent="0">
              <a:buNone/>
              <a:defRPr sz="1764"/>
            </a:lvl7pPr>
            <a:lvl8pPr marL="3528441" indent="0">
              <a:buNone/>
              <a:defRPr sz="1764"/>
            </a:lvl8pPr>
            <a:lvl9pPr marL="4032504" indent="0">
              <a:buNone/>
              <a:defRPr sz="176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6065" y="5917739"/>
            <a:ext cx="7248076" cy="743143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4063" indent="0">
              <a:buNone/>
              <a:defRPr sz="1323"/>
            </a:lvl2pPr>
            <a:lvl3pPr marL="1008126" indent="0">
              <a:buNone/>
              <a:defRPr sz="1103"/>
            </a:lvl3pPr>
            <a:lvl4pPr marL="1512189" indent="0">
              <a:buNone/>
              <a:defRPr sz="992"/>
            </a:lvl4pPr>
            <a:lvl5pPr marL="2016252" indent="0">
              <a:buNone/>
              <a:defRPr sz="992"/>
            </a:lvl5pPr>
            <a:lvl6pPr marL="2520315" indent="0">
              <a:buNone/>
              <a:defRPr sz="992"/>
            </a:lvl6pPr>
            <a:lvl7pPr marL="3024378" indent="0">
              <a:buNone/>
              <a:defRPr sz="992"/>
            </a:lvl7pPr>
            <a:lvl8pPr marL="3528441" indent="0">
              <a:buNone/>
              <a:defRPr sz="992"/>
            </a:lvl8pPr>
            <a:lvl9pPr marL="4032504" indent="0">
              <a:buNone/>
              <a:defRPr sz="99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0FD14-8D03-406A-9F69-1BBE186AB8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985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667" y="-9336"/>
            <a:ext cx="10470453" cy="7579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65" y="672112"/>
            <a:ext cx="7248075" cy="14562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65" y="2382151"/>
            <a:ext cx="7248076" cy="4278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1941" y="6660884"/>
            <a:ext cx="781170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6065" y="6660884"/>
            <a:ext cx="5278697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58791" y="6660884"/>
            <a:ext cx="585351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BA590E0-6E71-4D0C-9A86-7E9EE791A1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0857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24" r:id="rId1"/>
    <p:sldLayoutId id="2147484225" r:id="rId2"/>
    <p:sldLayoutId id="2147484226" r:id="rId3"/>
    <p:sldLayoutId id="2147484227" r:id="rId4"/>
    <p:sldLayoutId id="2147484228" r:id="rId5"/>
    <p:sldLayoutId id="2147484229" r:id="rId6"/>
    <p:sldLayoutId id="2147484230" r:id="rId7"/>
    <p:sldLayoutId id="2147484231" r:id="rId8"/>
    <p:sldLayoutId id="2147484232" r:id="rId9"/>
    <p:sldLayoutId id="2147484233" r:id="rId10"/>
    <p:sldLayoutId id="2147484234" r:id="rId11"/>
    <p:sldLayoutId id="2147484235" r:id="rId12"/>
    <p:sldLayoutId id="2147484236" r:id="rId13"/>
    <p:sldLayoutId id="2147484237" r:id="rId14"/>
    <p:sldLayoutId id="2147484238" r:id="rId15"/>
    <p:sldLayoutId id="2147484239" r:id="rId16"/>
  </p:sldLayoutIdLst>
  <p:txStyles>
    <p:titleStyle>
      <a:lvl1pPr algn="l" defTabSz="504063" rtl="0" eaLnBrk="1" latinLnBrk="0" hangingPunct="1">
        <a:spcBef>
          <a:spcPct val="0"/>
        </a:spcBef>
        <a:buNone/>
        <a:defRPr sz="396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8047" indent="-378047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9102" indent="-315039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0158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4221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8284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2347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6410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80473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4536" indent="-252032" algn="l" defTabSz="504063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504063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450850" y="207963"/>
            <a:ext cx="9537700" cy="667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ru-RU" sz="1800" i="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ru-RU" sz="1800" i="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ru-RU" sz="1800" i="0">
              <a:latin typeface="Times New Roman" panose="02020603050405020304" pitchFamily="18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79388" y="828675"/>
            <a:ext cx="10082212" cy="550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2809" tIns="51404" rIns="102809" bIns="51404">
            <a:spAutoFit/>
          </a:bodyPr>
          <a:lstStyle>
            <a:lvl1pPr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ru-RU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ОТЧЕТ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 исполнении бюджета </a:t>
            </a:r>
            <a:r>
              <a:rPr lang="ru-RU" sz="5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Савдянского</a:t>
            </a:r>
            <a:r>
              <a:rPr lang="ru-RU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сельского поселения Заветинского района 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Ростовской области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 2021 год</a:t>
            </a:r>
            <a:endParaRPr lang="ru-RU" sz="5400" b="0" i="0" dirty="0">
              <a:solidFill>
                <a:srgbClr val="FFFF00"/>
              </a:solidFill>
            </a:endParaRPr>
          </a:p>
        </p:txBody>
      </p:sp>
      <p:sp>
        <p:nvSpPr>
          <p:cNvPr id="11268" name="Rectangle 4" descr="30%"/>
          <p:cNvSpPr>
            <a:spLocks noChangeArrowheads="1"/>
          </p:cNvSpPr>
          <p:nvPr/>
        </p:nvSpPr>
        <p:spPr bwMode="auto">
          <a:xfrm rot="10800000" flipV="1">
            <a:off x="612775" y="6229350"/>
            <a:ext cx="6119813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>
                <a:latin typeface="Times New Roman" panose="02020603050405020304" pitchFamily="18" charset="0"/>
              </a:rPr>
              <a:t>Докладчик: заведующий сектором экономики и финансов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>
                <a:latin typeface="Times New Roman" panose="02020603050405020304" pitchFamily="18" charset="0"/>
              </a:rPr>
              <a:t>                      Степаненко Татьяна Викторовна</a:t>
            </a:r>
          </a:p>
        </p:txBody>
      </p:sp>
    </p:spTree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504825" y="157163"/>
            <a:ext cx="8901113" cy="935037"/>
          </a:xfrm>
          <a:prstGeom prst="rect">
            <a:avLst/>
          </a:prstGeom>
          <a:noFill/>
          <a:ln>
            <a:noFill/>
          </a:ln>
        </p:spPr>
        <p:txBody>
          <a:bodyPr lIns="102809" tIns="51404" rIns="102809" bIns="514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800" i="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СТРУКТУРА БЕЗВОЗМЕЗДНЫХ ПОСТУПЛЕНИЙ В  БЮДЖЕТ </a:t>
            </a:r>
          </a:p>
          <a:p>
            <a:pPr algn="ctr" eaLnBrk="1" hangingPunct="1">
              <a:defRPr/>
            </a:pPr>
            <a:r>
              <a:rPr lang="ru-RU" sz="1800" i="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САВДЯНСКОГО СЕЛЬСКОГО ПОСЕЛЕНИЯ</a:t>
            </a:r>
          </a:p>
          <a:p>
            <a:pPr algn="ctr" eaLnBrk="1" hangingPunct="1">
              <a:defRPr/>
            </a:pPr>
            <a:r>
              <a:rPr lang="ru-RU" sz="1800" i="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ЗА 2021 год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934450" y="1065213"/>
            <a:ext cx="126841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600" dirty="0">
                <a:latin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22532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187389"/>
              </p:ext>
            </p:extLst>
          </p:nvPr>
        </p:nvGraphicFramePr>
        <p:xfrm>
          <a:off x="976314" y="1109664"/>
          <a:ext cx="8520112" cy="5047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14" name="Document" r:id="rId3" imgW="10946904" imgH="6865325" progId="Word.Document.8">
                  <p:embed/>
                </p:oleObj>
              </mc:Choice>
              <mc:Fallback>
                <p:oleObj name="Document" r:id="rId3" imgW="10946904" imgH="6865325" progId="Word.Document.8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 l="-1230" t="7620" r="10709" b="21825"/>
                      <a:stretch>
                        <a:fillRect/>
                      </a:stretch>
                    </p:blipFill>
                    <p:spPr bwMode="auto">
                      <a:xfrm>
                        <a:off x="976314" y="1109664"/>
                        <a:ext cx="8520112" cy="50472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Line 7"/>
          <p:cNvSpPr>
            <a:spLocks noChangeShapeType="1"/>
          </p:cNvSpPr>
          <p:nvPr/>
        </p:nvSpPr>
        <p:spPr bwMode="auto">
          <a:xfrm flipV="1">
            <a:off x="1764110" y="3684586"/>
            <a:ext cx="6192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386" tIns="45693" rIns="91386" bIns="45693"/>
          <a:lstStyle/>
          <a:p>
            <a:endParaRPr lang="ru-RU"/>
          </a:p>
        </p:txBody>
      </p:sp>
      <p:graphicFrame>
        <p:nvGraphicFramePr>
          <p:cNvPr id="22534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672570"/>
              </p:ext>
            </p:extLst>
          </p:nvPr>
        </p:nvGraphicFramePr>
        <p:xfrm>
          <a:off x="323850" y="6067519"/>
          <a:ext cx="9879013" cy="1336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15" name="Document" r:id="rId5" imgW="10629222" imgH="7638538" progId="Word.Document.8">
                  <p:embed/>
                </p:oleObj>
              </mc:Choice>
              <mc:Fallback>
                <p:oleObj name="Document" r:id="rId5" imgW="10629222" imgH="7638538" progId="Word.Document.8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 l="-1230" t="76093" r="4565"/>
                      <a:stretch>
                        <a:fillRect/>
                      </a:stretch>
                    </p:blipFill>
                    <p:spPr bwMode="auto">
                      <a:xfrm>
                        <a:off x="323850" y="6067519"/>
                        <a:ext cx="9879013" cy="13365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5" name="Text Box 13"/>
          <p:cNvSpPr txBox="1">
            <a:spLocks noChangeArrowheads="1"/>
          </p:cNvSpPr>
          <p:nvPr/>
        </p:nvSpPr>
        <p:spPr bwMode="auto">
          <a:xfrm>
            <a:off x="9496425" y="0"/>
            <a:ext cx="985838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400">
              <a:latin typeface="Times New Roman" panose="02020603050405020304" pitchFamily="18" charset="0"/>
            </a:endParaRPr>
          </a:p>
        </p:txBody>
      </p:sp>
      <p:sp>
        <p:nvSpPr>
          <p:cNvPr id="22537" name="Text Box 17"/>
          <p:cNvSpPr txBox="1">
            <a:spLocks noChangeArrowheads="1"/>
          </p:cNvSpPr>
          <p:nvPr/>
        </p:nvSpPr>
        <p:spPr bwMode="auto">
          <a:xfrm>
            <a:off x="8591550" y="873125"/>
            <a:ext cx="15462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600">
                <a:solidFill>
                  <a:srgbClr val="FFFF00"/>
                </a:solidFill>
                <a:latin typeface="Times New Roman" panose="02020603050405020304" pitchFamily="18" charset="0"/>
              </a:rPr>
              <a:t>тыс. рублей</a:t>
            </a:r>
          </a:p>
        </p:txBody>
      </p:sp>
      <p:cxnSp>
        <p:nvCxnSpPr>
          <p:cNvPr id="22538" name="Прямая соединительная линия 4"/>
          <p:cNvCxnSpPr>
            <a:cxnSpLocks noChangeShapeType="1"/>
          </p:cNvCxnSpPr>
          <p:nvPr/>
        </p:nvCxnSpPr>
        <p:spPr bwMode="auto">
          <a:xfrm flipH="1" flipV="1">
            <a:off x="3802807" y="3684584"/>
            <a:ext cx="2929855" cy="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9" name="Прямая со стрелкой 16"/>
          <p:cNvCxnSpPr>
            <a:cxnSpLocks noChangeShapeType="1"/>
            <a:stCxn id="22533" idx="0"/>
          </p:cNvCxnSpPr>
          <p:nvPr/>
        </p:nvCxnSpPr>
        <p:spPr bwMode="auto">
          <a:xfrm>
            <a:off x="1764110" y="3684586"/>
            <a:ext cx="72008" cy="16827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0" name="Прямая со стрелкой 18"/>
          <p:cNvCxnSpPr>
            <a:cxnSpLocks noChangeShapeType="1"/>
          </p:cNvCxnSpPr>
          <p:nvPr/>
        </p:nvCxnSpPr>
        <p:spPr bwMode="auto">
          <a:xfrm flipH="1">
            <a:off x="7934325" y="3684584"/>
            <a:ext cx="22471" cy="16827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1" name="Прямая со стрелкой 22"/>
          <p:cNvCxnSpPr>
            <a:cxnSpLocks noChangeShapeType="1"/>
          </p:cNvCxnSpPr>
          <p:nvPr/>
        </p:nvCxnSpPr>
        <p:spPr bwMode="auto">
          <a:xfrm flipV="1">
            <a:off x="5148486" y="3276575"/>
            <a:ext cx="0" cy="40800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4ED12C-80B0-478D-9987-4A3EF2DE52B0}" type="slidenum">
              <a:rPr lang="en-US" sz="1400" smtClean="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0835039"/>
              </p:ext>
            </p:extLst>
          </p:nvPr>
        </p:nvGraphicFramePr>
        <p:xfrm>
          <a:off x="1062038" y="1812925"/>
          <a:ext cx="8128000" cy="5697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684213" y="828675"/>
            <a:ext cx="9223375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(дотация) из областного бюджета в 2021 году</a:t>
            </a:r>
          </a:p>
        </p:txBody>
      </p:sp>
      <p:sp>
        <p:nvSpPr>
          <p:cNvPr id="23557" name="TextBox 6"/>
          <p:cNvSpPr txBox="1">
            <a:spLocks noChangeArrowheads="1"/>
          </p:cNvSpPr>
          <p:nvPr/>
        </p:nvSpPr>
        <p:spPr bwMode="auto">
          <a:xfrm>
            <a:off x="8004175" y="1847850"/>
            <a:ext cx="1392238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0" i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</a:t>
            </a:r>
            <a:r>
              <a:rPr lang="ru-RU" altLang="ru-RU" sz="2000" b="0" i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07950" y="354013"/>
            <a:ext cx="10440988" cy="657225"/>
          </a:xfrm>
          <a:prstGeom prst="rect">
            <a:avLst/>
          </a:prstGeom>
          <a:noFill/>
          <a:ln>
            <a:noFill/>
          </a:ln>
          <a:effectLst/>
        </p:spPr>
        <p:txBody>
          <a:bodyPr lIns="102809" tIns="51404" rIns="102809" bIns="51404">
            <a:spAutoFit/>
          </a:bodyPr>
          <a:lstStyle>
            <a:lvl1pPr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1435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287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1800" i="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ОСНОВНЫЕ ХАРАКТЕРИСТИКИ РАСХОДОВ</a:t>
            </a:r>
            <a:br>
              <a:rPr lang="ru-RU" sz="1800" i="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1800" i="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МЕСТНОГО БЮДЖЕТА за 2021 год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8755063" y="763588"/>
            <a:ext cx="14001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>
                <a:latin typeface="Times New Roman" panose="02020603050405020304" pitchFamily="18" charset="0"/>
              </a:rPr>
              <a:t>тыс.рублей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835025" y="7015163"/>
            <a:ext cx="163513" cy="15875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090988" y="6988175"/>
            <a:ext cx="165100" cy="15875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865938" y="6988175"/>
            <a:ext cx="163512" cy="15875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113588" y="6897688"/>
            <a:ext cx="2628900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400" i="0">
                <a:latin typeface="Verdana" panose="020B0604030504040204" pitchFamily="34" charset="0"/>
                <a:cs typeface="Times New Roman" panose="02020603050405020304" pitchFamily="18" charset="0"/>
              </a:rPr>
              <a:t>Кассовое исполнение</a:t>
            </a:r>
            <a:endParaRPr lang="ru-RU" sz="1400" b="0" i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4344988" y="6897688"/>
            <a:ext cx="2208212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400" i="0">
                <a:latin typeface="Verdana" panose="020B0604030504040204" pitchFamily="34" charset="0"/>
                <a:cs typeface="Times New Roman" panose="02020603050405020304" pitchFamily="18" charset="0"/>
              </a:rPr>
              <a:t>Уточненный план 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027113" y="6934200"/>
            <a:ext cx="2714625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400" i="0">
                <a:latin typeface="Verdana" panose="020B0604030504040204" pitchFamily="34" charset="0"/>
                <a:cs typeface="Times New Roman" panose="02020603050405020304" pitchFamily="18" charset="0"/>
              </a:rPr>
              <a:t>Первоначальный план</a:t>
            </a:r>
          </a:p>
        </p:txBody>
      </p:sp>
      <p:sp>
        <p:nvSpPr>
          <p:cNvPr id="24586" name="AutoShape 11"/>
          <p:cNvSpPr>
            <a:spLocks noChangeArrowheads="1"/>
          </p:cNvSpPr>
          <p:nvPr/>
        </p:nvSpPr>
        <p:spPr bwMode="auto">
          <a:xfrm>
            <a:off x="3368675" y="6143625"/>
            <a:ext cx="1808163" cy="315913"/>
          </a:xfrm>
          <a:prstGeom prst="curvedUpArrow">
            <a:avLst>
              <a:gd name="adj1" fmla="val 114472"/>
              <a:gd name="adj2" fmla="val 228944"/>
              <a:gd name="adj3" fmla="val 33333"/>
            </a:avLst>
          </a:prstGeom>
          <a:gradFill rotWithShape="1">
            <a:gsLst>
              <a:gs pos="0">
                <a:srgbClr val="008000"/>
              </a:gs>
              <a:gs pos="100000">
                <a:schemeClr val="accent2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7" name="AutoShape 12"/>
          <p:cNvSpPr>
            <a:spLocks noChangeArrowheads="1"/>
          </p:cNvSpPr>
          <p:nvPr/>
        </p:nvSpPr>
        <p:spPr bwMode="auto">
          <a:xfrm rot="10774338" flipV="1">
            <a:off x="5176838" y="6143625"/>
            <a:ext cx="1722437" cy="285750"/>
          </a:xfrm>
          <a:prstGeom prst="curvedUpArrow">
            <a:avLst>
              <a:gd name="adj1" fmla="val 120556"/>
              <a:gd name="adj2" fmla="val 241111"/>
              <a:gd name="adj3" fmla="val 33333"/>
            </a:avLst>
          </a:prstGeom>
          <a:gradFill rotWithShape="1">
            <a:gsLst>
              <a:gs pos="0">
                <a:srgbClr val="FF00FF"/>
              </a:gs>
              <a:gs pos="100000">
                <a:srgbClr val="3399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8" name="Text Box 13"/>
          <p:cNvSpPr txBox="1">
            <a:spLocks noChangeArrowheads="1"/>
          </p:cNvSpPr>
          <p:nvPr/>
        </p:nvSpPr>
        <p:spPr bwMode="auto">
          <a:xfrm>
            <a:off x="3532188" y="6434138"/>
            <a:ext cx="131603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600" i="0">
                <a:latin typeface="Times New Roman" panose="02020603050405020304" pitchFamily="18" charset="0"/>
              </a:rPr>
              <a:t>111,7%</a:t>
            </a:r>
          </a:p>
        </p:txBody>
      </p:sp>
      <p:sp>
        <p:nvSpPr>
          <p:cNvPr id="24589" name="Rectangle 14"/>
          <p:cNvSpPr>
            <a:spLocks noChangeArrowheads="1"/>
          </p:cNvSpPr>
          <p:nvPr/>
        </p:nvSpPr>
        <p:spPr bwMode="auto">
          <a:xfrm flipH="1">
            <a:off x="5672138" y="6434138"/>
            <a:ext cx="10302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600" i="0">
                <a:latin typeface="Times New Roman" panose="02020603050405020304" pitchFamily="18" charset="0"/>
              </a:rPr>
              <a:t>97,6</a:t>
            </a:r>
            <a:r>
              <a:rPr lang="ru-RU" sz="1800" i="0">
                <a:latin typeface="Arial" panose="020B0604020202020204" pitchFamily="34" charset="0"/>
              </a:rPr>
              <a:t>%</a:t>
            </a:r>
          </a:p>
        </p:txBody>
      </p:sp>
      <p:sp>
        <p:nvSpPr>
          <p:cNvPr id="24590" name="Text Box 18"/>
          <p:cNvSpPr txBox="1">
            <a:spLocks noChangeArrowheads="1"/>
          </p:cNvSpPr>
          <p:nvPr/>
        </p:nvSpPr>
        <p:spPr bwMode="auto">
          <a:xfrm>
            <a:off x="9037638" y="180975"/>
            <a:ext cx="110966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b="0">
              <a:latin typeface="Times New Roman" panose="02020603050405020304" pitchFamily="18" charset="0"/>
            </a:endParaRPr>
          </a:p>
        </p:txBody>
      </p:sp>
      <p:graphicFrame>
        <p:nvGraphicFramePr>
          <p:cNvPr id="2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526921"/>
              </p:ext>
            </p:extLst>
          </p:nvPr>
        </p:nvGraphicFramePr>
        <p:xfrm>
          <a:off x="796925" y="876300"/>
          <a:ext cx="13076238" cy="632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ABF2D8-9AE3-4861-9A02-0D84CB032204}" type="slidenum">
              <a:rPr lang="en-US" sz="1400" smtClean="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9395350"/>
              </p:ext>
            </p:extLst>
          </p:nvPr>
        </p:nvGraphicFramePr>
        <p:xfrm>
          <a:off x="590550" y="1670050"/>
          <a:ext cx="9042400" cy="5095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604" name="TextBox 3"/>
          <p:cNvSpPr txBox="1">
            <a:spLocks noChangeArrowheads="1"/>
          </p:cNvSpPr>
          <p:nvPr/>
        </p:nvSpPr>
        <p:spPr bwMode="auto">
          <a:xfrm>
            <a:off x="260350" y="336550"/>
            <a:ext cx="10006013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</a:t>
            </a:r>
            <a:r>
              <a:rPr lang="ru-RU" altLang="ru-RU" sz="2800" i="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Савдянского</a:t>
            </a:r>
            <a:r>
              <a:rPr lang="ru-RU" altLang="ru-RU" sz="2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                        поселения в 2021 году                       </a:t>
            </a:r>
            <a:r>
              <a:rPr lang="ru-RU" altLang="ru-RU" sz="1800" i="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endParaRPr lang="ru-RU" altLang="ru-RU" sz="1800" i="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626" name="_s3083"/>
          <p:cNvCxnSpPr>
            <a:cxnSpLocks noChangeShapeType="1"/>
          </p:cNvCxnSpPr>
          <p:nvPr/>
        </p:nvCxnSpPr>
        <p:spPr bwMode="auto">
          <a:xfrm rot="10800000">
            <a:off x="4791075" y="1708150"/>
            <a:ext cx="404813" cy="1633538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27" name="_s3084"/>
          <p:cNvCxnSpPr>
            <a:cxnSpLocks noChangeShapeType="1"/>
          </p:cNvCxnSpPr>
          <p:nvPr/>
        </p:nvCxnSpPr>
        <p:spPr bwMode="auto">
          <a:xfrm flipV="1">
            <a:off x="4757738" y="2138363"/>
            <a:ext cx="452437" cy="2033587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28" name="_s3085"/>
          <p:cNvCxnSpPr>
            <a:cxnSpLocks noChangeShapeType="1"/>
          </p:cNvCxnSpPr>
          <p:nvPr/>
        </p:nvCxnSpPr>
        <p:spPr bwMode="auto">
          <a:xfrm rot="10800000">
            <a:off x="5210175" y="676275"/>
            <a:ext cx="442913" cy="1217613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29" name="_s3086"/>
          <p:cNvCxnSpPr>
            <a:cxnSpLocks noChangeShapeType="1"/>
          </p:cNvCxnSpPr>
          <p:nvPr/>
        </p:nvCxnSpPr>
        <p:spPr bwMode="auto">
          <a:xfrm flipV="1">
            <a:off x="4792663" y="1408113"/>
            <a:ext cx="417512" cy="647700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0" name="_s3087"/>
          <p:cNvCxnSpPr>
            <a:cxnSpLocks noChangeShapeType="1"/>
          </p:cNvCxnSpPr>
          <p:nvPr/>
        </p:nvCxnSpPr>
        <p:spPr bwMode="auto">
          <a:xfrm rot="10800000">
            <a:off x="5210175" y="1436688"/>
            <a:ext cx="442913" cy="3521075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0" name="_s3088"/>
          <p:cNvSpPr>
            <a:spLocks noChangeArrowheads="1"/>
          </p:cNvSpPr>
          <p:nvPr/>
        </p:nvSpPr>
        <p:spPr bwMode="auto">
          <a:xfrm>
            <a:off x="2987675" y="527050"/>
            <a:ext cx="4537075" cy="868363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1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924959" eaLnBrk="1" hangingPunct="1">
              <a:defRPr/>
            </a:pPr>
            <a:r>
              <a:rPr lang="ru-RU" i="0" dirty="0">
                <a:solidFill>
                  <a:srgbClr val="FFFF00"/>
                </a:solidFill>
              </a:rPr>
              <a:t>Объем расходов на муниципальные целевые программы в 2021 году –</a:t>
            </a:r>
          </a:p>
          <a:p>
            <a:pPr algn="ctr" defTabSz="924959" eaLnBrk="1" hangingPunct="1">
              <a:defRPr/>
            </a:pPr>
            <a:r>
              <a:rPr lang="ru-RU" i="0" dirty="0">
                <a:solidFill>
                  <a:srgbClr val="FFFF00"/>
                </a:solidFill>
              </a:rPr>
              <a:t>11 427,4 тыс. рублей</a:t>
            </a:r>
          </a:p>
        </p:txBody>
      </p:sp>
      <p:sp>
        <p:nvSpPr>
          <p:cNvPr id="26632" name="_s3089"/>
          <p:cNvSpPr>
            <a:spLocks noChangeArrowheads="1"/>
          </p:cNvSpPr>
          <p:nvPr/>
        </p:nvSpPr>
        <p:spPr bwMode="auto">
          <a:xfrm>
            <a:off x="5721350" y="3225801"/>
            <a:ext cx="4019550" cy="118903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500" b="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Защита населения и территории от чрезвычайных ситуаций, обеспечение пожарной безопасности и безопасности людей на водных объектах на территории </a:t>
            </a:r>
            <a:r>
              <a:rPr lang="ru-RU" sz="1200" i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Савдянского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 сельского поселения</a:t>
            </a:r>
            <a:r>
              <a:rPr lang="ru-RU" sz="1200" i="0" dirty="0">
                <a:latin typeface="Times New Roman" panose="02020603050405020304" pitchFamily="18" charset="0"/>
              </a:rPr>
              <a:t>–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Arial" panose="020B0604020202020204" pitchFamily="34" charset="0"/>
              </a:rPr>
              <a:t>5,8 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тыс. рублей  0,05 %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4" name="_s3091"/>
          <p:cNvSpPr>
            <a:spLocks noChangeArrowheads="1"/>
          </p:cNvSpPr>
          <p:nvPr/>
        </p:nvSpPr>
        <p:spPr bwMode="auto">
          <a:xfrm>
            <a:off x="5645150" y="1747838"/>
            <a:ext cx="4148138" cy="1184276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Благоустройство территории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Савдянского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 сельского поселения-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Arial" panose="020B0604020202020204" pitchFamily="34" charset="0"/>
              </a:rPr>
              <a:t>1 426,1 тыс. рублей 12,5 %</a:t>
            </a:r>
          </a:p>
        </p:txBody>
      </p:sp>
      <p:sp>
        <p:nvSpPr>
          <p:cNvPr id="26637" name="Text Box 147"/>
          <p:cNvSpPr txBox="1">
            <a:spLocks noChangeArrowheads="1"/>
          </p:cNvSpPr>
          <p:nvPr/>
        </p:nvSpPr>
        <p:spPr bwMode="auto">
          <a:xfrm>
            <a:off x="9398000" y="2954338"/>
            <a:ext cx="7143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38" name="Text Box 148"/>
          <p:cNvSpPr txBox="1">
            <a:spLocks noChangeArrowheads="1"/>
          </p:cNvSpPr>
          <p:nvPr/>
        </p:nvSpPr>
        <p:spPr bwMode="auto">
          <a:xfrm>
            <a:off x="468313" y="1836738"/>
            <a:ext cx="8667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39" name="Text Box 149"/>
          <p:cNvSpPr txBox="1">
            <a:spLocks noChangeArrowheads="1"/>
          </p:cNvSpPr>
          <p:nvPr/>
        </p:nvSpPr>
        <p:spPr bwMode="auto">
          <a:xfrm>
            <a:off x="395288" y="2954338"/>
            <a:ext cx="94456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40" name="Text Box 151"/>
          <p:cNvSpPr txBox="1">
            <a:spLocks noChangeArrowheads="1"/>
          </p:cNvSpPr>
          <p:nvPr/>
        </p:nvSpPr>
        <p:spPr bwMode="auto">
          <a:xfrm>
            <a:off x="468313" y="6286500"/>
            <a:ext cx="795337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41" name="Text Box 152"/>
          <p:cNvSpPr txBox="1">
            <a:spLocks noChangeArrowheads="1"/>
          </p:cNvSpPr>
          <p:nvPr/>
        </p:nvSpPr>
        <p:spPr bwMode="auto">
          <a:xfrm>
            <a:off x="9398000" y="757238"/>
            <a:ext cx="719138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42" name="Text Box 154"/>
          <p:cNvSpPr txBox="1">
            <a:spLocks noChangeArrowheads="1"/>
          </p:cNvSpPr>
          <p:nvPr/>
        </p:nvSpPr>
        <p:spPr bwMode="auto">
          <a:xfrm>
            <a:off x="9398000" y="4090988"/>
            <a:ext cx="7191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43" name="Text Box 155"/>
          <p:cNvSpPr txBox="1">
            <a:spLocks noChangeArrowheads="1"/>
          </p:cNvSpPr>
          <p:nvPr/>
        </p:nvSpPr>
        <p:spPr bwMode="auto">
          <a:xfrm>
            <a:off x="9398000" y="5224463"/>
            <a:ext cx="7143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44" name="Text Box 156"/>
          <p:cNvSpPr txBox="1">
            <a:spLocks noChangeArrowheads="1"/>
          </p:cNvSpPr>
          <p:nvPr/>
        </p:nvSpPr>
        <p:spPr bwMode="auto">
          <a:xfrm>
            <a:off x="9398000" y="6286500"/>
            <a:ext cx="719138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Times New Roman" panose="02020603050405020304" pitchFamily="18" charset="0"/>
            </a:endParaRPr>
          </a:p>
        </p:txBody>
      </p:sp>
      <p:sp>
        <p:nvSpPr>
          <p:cNvPr id="26645" name="Text Box 150"/>
          <p:cNvSpPr txBox="1">
            <a:spLocks noChangeArrowheads="1"/>
          </p:cNvSpPr>
          <p:nvPr/>
        </p:nvSpPr>
        <p:spPr bwMode="auto">
          <a:xfrm>
            <a:off x="9396413" y="4860925"/>
            <a:ext cx="795337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500" i="0">
              <a:latin typeface="Arial" panose="020B0604020202020204" pitchFamily="34" charset="0"/>
            </a:endParaRPr>
          </a:p>
        </p:txBody>
      </p:sp>
      <p:sp>
        <p:nvSpPr>
          <p:cNvPr id="26646" name="_s3089"/>
          <p:cNvSpPr>
            <a:spLocks noChangeArrowheads="1"/>
          </p:cNvSpPr>
          <p:nvPr/>
        </p:nvSpPr>
        <p:spPr bwMode="auto">
          <a:xfrm>
            <a:off x="755650" y="4779964"/>
            <a:ext cx="4002088" cy="787399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500" b="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Социальная поддержка граждан</a:t>
            </a:r>
            <a:r>
              <a:rPr lang="ru-RU" sz="1200" i="0" dirty="0">
                <a:latin typeface="Times New Roman" panose="02020603050405020304" pitchFamily="18" charset="0"/>
              </a:rPr>
              <a:t>–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Arial" panose="020B0604020202020204" pitchFamily="34" charset="0"/>
              </a:rPr>
              <a:t>72,5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 тыс. рублей  0,6 %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26647" name="_s3082"/>
          <p:cNvCxnSpPr>
            <a:cxnSpLocks noChangeShapeType="1"/>
          </p:cNvCxnSpPr>
          <p:nvPr/>
        </p:nvCxnSpPr>
        <p:spPr bwMode="auto">
          <a:xfrm flipV="1">
            <a:off x="4776788" y="2708275"/>
            <a:ext cx="434975" cy="2935288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48" name="Прямоугольник 38"/>
          <p:cNvSpPr>
            <a:spLocks noChangeArrowheads="1"/>
          </p:cNvSpPr>
          <p:nvPr/>
        </p:nvSpPr>
        <p:spPr bwMode="auto">
          <a:xfrm>
            <a:off x="3492500" y="6456363"/>
            <a:ext cx="287338" cy="30480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386" tIns="45693" rIns="91386" bIns="45693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2500" b="0" i="0">
              <a:latin typeface="Times New Roman" panose="02020603050405020304" pitchFamily="18" charset="0"/>
            </a:endParaRPr>
          </a:p>
        </p:txBody>
      </p:sp>
      <p:sp>
        <p:nvSpPr>
          <p:cNvPr id="26649" name="Прямоугольник 39"/>
          <p:cNvSpPr>
            <a:spLocks noChangeArrowheads="1"/>
          </p:cNvSpPr>
          <p:nvPr/>
        </p:nvSpPr>
        <p:spPr bwMode="auto">
          <a:xfrm>
            <a:off x="4103688" y="6473825"/>
            <a:ext cx="252412" cy="287338"/>
          </a:xfrm>
          <a:prstGeom prst="rect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386" tIns="45693" rIns="91386" bIns="45693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2500" b="0" i="0">
              <a:latin typeface="Times New Roman" panose="02020603050405020304" pitchFamily="18" charset="0"/>
            </a:endParaRPr>
          </a:p>
        </p:txBody>
      </p:sp>
      <p:sp>
        <p:nvSpPr>
          <p:cNvPr id="26650" name="_s3089"/>
          <p:cNvSpPr>
            <a:spLocks noChangeArrowheads="1"/>
          </p:cNvSpPr>
          <p:nvPr/>
        </p:nvSpPr>
        <p:spPr bwMode="auto">
          <a:xfrm>
            <a:off x="5721350" y="4781550"/>
            <a:ext cx="4019550" cy="70643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4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Муниципальная политика</a:t>
            </a:r>
            <a:r>
              <a:rPr lang="ru-RU" sz="1400" i="0" dirty="0">
                <a:latin typeface="Times New Roman" panose="02020603050405020304" pitchFamily="18" charset="0"/>
              </a:rPr>
              <a:t>–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4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6 733,6тыс.рублей   59,0 %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1" name="_s3089"/>
          <p:cNvSpPr>
            <a:spLocks noChangeArrowheads="1"/>
          </p:cNvSpPr>
          <p:nvPr/>
        </p:nvSpPr>
        <p:spPr bwMode="auto">
          <a:xfrm>
            <a:off x="790575" y="1779588"/>
            <a:ext cx="4019550" cy="1312863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500" b="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Развитие культуры  </a:t>
            </a:r>
            <a:r>
              <a:rPr lang="ru-RU" sz="1200" i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Савдянского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 сельского поселения</a:t>
            </a:r>
            <a:r>
              <a:rPr lang="ru-RU" sz="1200" i="0" dirty="0">
                <a:latin typeface="Arial" panose="020B0604020202020204" pitchFamily="34" charset="0"/>
              </a:rPr>
              <a:t> </a:t>
            </a:r>
            <a:r>
              <a:rPr lang="ru-RU" sz="1200" i="0" dirty="0">
                <a:latin typeface="Times New Roman" panose="02020603050405020304" pitchFamily="18" charset="0"/>
              </a:rPr>
              <a:t>–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Arial" panose="020B0604020202020204" pitchFamily="34" charset="0"/>
              </a:rPr>
              <a:t>3 189,4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тыс. рублей  27,9%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2" name="_s3089"/>
          <p:cNvSpPr>
            <a:spLocks noChangeArrowheads="1"/>
          </p:cNvSpPr>
          <p:nvPr/>
        </p:nvSpPr>
        <p:spPr bwMode="auto">
          <a:xfrm>
            <a:off x="790575" y="3290889"/>
            <a:ext cx="4019550" cy="1270000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500" b="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Обеспечение общественного порядка и противодействие преступности на территории </a:t>
            </a:r>
            <a:r>
              <a:rPr lang="ru-RU" sz="1200" i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Савдянского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 сельского поселения</a:t>
            </a:r>
            <a:r>
              <a:rPr lang="ru-RU" sz="1200" i="0" dirty="0">
                <a:latin typeface="Times New Roman" panose="02020603050405020304" pitchFamily="18" charset="0"/>
              </a:rPr>
              <a:t>–-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Arial" panose="020B0604020202020204" pitchFamily="34" charset="0"/>
              </a:rPr>
              <a:t>0,0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 тыс. рублей  0,0%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26653" name="_s3083"/>
          <p:cNvCxnSpPr>
            <a:cxnSpLocks noChangeShapeType="1"/>
          </p:cNvCxnSpPr>
          <p:nvPr/>
        </p:nvCxnSpPr>
        <p:spPr bwMode="auto">
          <a:xfrm rot="10800000">
            <a:off x="5221288" y="1779588"/>
            <a:ext cx="404812" cy="1633537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54" name="_s3089"/>
          <p:cNvSpPr>
            <a:spLocks noChangeArrowheads="1"/>
          </p:cNvSpPr>
          <p:nvPr/>
        </p:nvSpPr>
        <p:spPr bwMode="auto">
          <a:xfrm>
            <a:off x="5578475" y="5781675"/>
            <a:ext cx="4019550" cy="82708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500" b="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Развитие физической культуры и спорта на территории </a:t>
            </a:r>
            <a:r>
              <a:rPr lang="ru-RU" sz="1200" i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Савдянского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 сельского поселения</a:t>
            </a:r>
            <a:r>
              <a:rPr lang="ru-RU" sz="1200" i="0" dirty="0">
                <a:latin typeface="Times New Roman" panose="02020603050405020304" pitchFamily="18" charset="0"/>
              </a:rPr>
              <a:t>–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Arial" panose="020B0604020202020204" pitchFamily="34" charset="0"/>
              </a:rPr>
              <a:t>0,0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 тыс. рублей  0,0 %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5" name="_s3089"/>
          <p:cNvSpPr>
            <a:spLocks noChangeArrowheads="1"/>
          </p:cNvSpPr>
          <p:nvPr/>
        </p:nvSpPr>
        <p:spPr bwMode="auto">
          <a:xfrm>
            <a:off x="790575" y="5781675"/>
            <a:ext cx="4019550" cy="863601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922338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22338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22338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22338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500" b="0" i="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Управление  и распоряжение муниципальным имуществом, в муниципальном образовании «</a:t>
            </a:r>
            <a:r>
              <a:rPr lang="ru-RU" sz="1200" i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Савдянское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 сельское поселение»–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200" i="0" dirty="0">
                <a:solidFill>
                  <a:srgbClr val="FFFF00"/>
                </a:solidFill>
                <a:latin typeface="Arial" panose="020B0604020202020204" pitchFamily="34" charset="0"/>
              </a:rPr>
              <a:t>0,0 </a:t>
            </a:r>
            <a:r>
              <a:rPr lang="ru-RU" sz="1200" i="0" dirty="0">
                <a:solidFill>
                  <a:srgbClr val="FFFF00"/>
                </a:solidFill>
                <a:latin typeface="Times New Roman" panose="02020603050405020304" pitchFamily="18" charset="0"/>
              </a:rPr>
              <a:t>тыс. рублей  0,0 %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 i="0" dirty="0">
              <a:solidFill>
                <a:srgbClr val="A50021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26656" name="_s3082"/>
          <p:cNvCxnSpPr>
            <a:cxnSpLocks noChangeShapeType="1"/>
          </p:cNvCxnSpPr>
          <p:nvPr/>
        </p:nvCxnSpPr>
        <p:spPr bwMode="auto">
          <a:xfrm flipV="1">
            <a:off x="4791075" y="3708400"/>
            <a:ext cx="434975" cy="2935288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57" name="_s3082"/>
          <p:cNvCxnSpPr>
            <a:cxnSpLocks noChangeShapeType="1"/>
          </p:cNvCxnSpPr>
          <p:nvPr/>
        </p:nvCxnSpPr>
        <p:spPr bwMode="auto">
          <a:xfrm rot="5400000" flipH="1" flipV="1">
            <a:off x="3612356" y="5029994"/>
            <a:ext cx="3216275" cy="1588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58" name="_s3082"/>
          <p:cNvCxnSpPr>
            <a:cxnSpLocks noChangeShapeType="1"/>
            <a:endCxn id="26654" idx="2"/>
          </p:cNvCxnSpPr>
          <p:nvPr/>
        </p:nvCxnSpPr>
        <p:spPr bwMode="auto">
          <a:xfrm rot="16200000" flipH="1">
            <a:off x="4920821" y="5582079"/>
            <a:ext cx="958120" cy="357188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59" name="_s3082"/>
          <p:cNvCxnSpPr>
            <a:cxnSpLocks noChangeShapeType="1"/>
          </p:cNvCxnSpPr>
          <p:nvPr/>
        </p:nvCxnSpPr>
        <p:spPr bwMode="auto">
          <a:xfrm flipV="1">
            <a:off x="4791075" y="2208213"/>
            <a:ext cx="434975" cy="2935287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7243" y="236265"/>
            <a:ext cx="8842212" cy="1969079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ru-RU" sz="2800" b="1" dirty="0">
                <a:latin typeface="Candara" pitchFamily="34" charset="0"/>
              </a:rPr>
            </a:br>
            <a:br>
              <a:rPr lang="ru-RU" sz="2800" b="1" dirty="0">
                <a:latin typeface="Candara" pitchFamily="34" charset="0"/>
              </a:rPr>
            </a:br>
            <a:br>
              <a:rPr lang="ru-RU" sz="2800" b="1" dirty="0">
                <a:latin typeface="Candara" pitchFamily="34" charset="0"/>
              </a:rPr>
            </a:br>
            <a:br>
              <a:rPr lang="ru-RU" sz="2800" b="1" dirty="0">
                <a:latin typeface="Candara" pitchFamily="34" charset="0"/>
              </a:rPr>
            </a:br>
            <a:br>
              <a:rPr lang="ru-RU" sz="2800" b="1" dirty="0">
                <a:latin typeface="Candara" pitchFamily="34" charset="0"/>
              </a:rPr>
            </a:br>
            <a:br>
              <a:rPr lang="ru-RU" sz="2800" b="1" dirty="0">
                <a:latin typeface="Candara" pitchFamily="34" charset="0"/>
              </a:rPr>
            </a:br>
            <a:br>
              <a:rPr lang="ru-RU" sz="2800" b="1" dirty="0">
                <a:latin typeface="Candara" pitchFamily="34" charset="0"/>
              </a:rPr>
            </a:br>
            <a:br>
              <a:rPr lang="ru-RU" sz="2800" b="1" dirty="0">
                <a:latin typeface="Candara" pitchFamily="34" charset="0"/>
              </a:rPr>
            </a:br>
            <a:r>
              <a:rPr lang="ru-RU" sz="2200" b="1" dirty="0">
                <a:latin typeface="Candara" pitchFamily="34" charset="0"/>
              </a:rPr>
              <a:t>Расходы бюджета </a:t>
            </a:r>
            <a:r>
              <a:rPr lang="ru-RU" sz="2200" b="1" dirty="0" err="1">
                <a:latin typeface="Candara" pitchFamily="34" charset="0"/>
              </a:rPr>
              <a:t>Савдянского</a:t>
            </a:r>
            <a:r>
              <a:rPr lang="ru-RU" sz="2200" b="1" dirty="0">
                <a:latin typeface="Candara" pitchFamily="34" charset="0"/>
              </a:rPr>
              <a:t> сельского поселения, </a:t>
            </a:r>
            <a:br>
              <a:rPr lang="ru-RU" sz="2200" b="1" dirty="0">
                <a:latin typeface="Candara" pitchFamily="34" charset="0"/>
              </a:rPr>
            </a:br>
            <a:r>
              <a:rPr lang="ru-RU" sz="2200" b="1" dirty="0">
                <a:latin typeface="Candara" pitchFamily="34" charset="0"/>
              </a:rPr>
              <a:t>формируемые в рамках муниципальных программ </a:t>
            </a:r>
            <a:r>
              <a:rPr lang="ru-RU" sz="2200" b="1" dirty="0" err="1">
                <a:latin typeface="Candara" pitchFamily="34" charset="0"/>
              </a:rPr>
              <a:t>Савдянского</a:t>
            </a:r>
            <a:r>
              <a:rPr lang="ru-RU" sz="2200" b="1" dirty="0">
                <a:latin typeface="Candara" pitchFamily="34" charset="0"/>
              </a:rPr>
              <a:t> сельского поселения, и непрограммные расходы</a:t>
            </a:r>
            <a:br>
              <a:rPr lang="ru-RU" sz="2200" b="1" dirty="0">
                <a:latin typeface="Candara" pitchFamily="34" charset="0"/>
              </a:rPr>
            </a:br>
            <a:br>
              <a:rPr lang="ru-RU" sz="2800" b="1" dirty="0">
                <a:latin typeface="Candara" pitchFamily="34" charset="0"/>
              </a:rPr>
            </a:br>
            <a:r>
              <a:rPr lang="ru-RU" sz="3400" b="1" dirty="0">
                <a:latin typeface="Candara" pitchFamily="34" charset="0"/>
              </a:rPr>
              <a:t>   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2019                         2020                         2021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9422" y="2835473"/>
            <a:ext cx="9706857" cy="3780632"/>
          </a:xfrm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  <a:p>
            <a:pPr algn="just"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87681" y="2813560"/>
            <a:ext cx="2365553" cy="1969093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11 718,8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</a:rPr>
              <a:t>тыс.руб</a:t>
            </a:r>
            <a:endParaRPr lang="ru-RU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341334" y="2835467"/>
            <a:ext cx="2365553" cy="1969093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11 427,4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тыс.руб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078503" y="2835467"/>
            <a:ext cx="2447124" cy="1969093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10 272,5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тыс. </a:t>
            </a:r>
            <a:r>
              <a:rPr lang="ru-RU" dirty="0" err="1"/>
              <a:t>руб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5546777" y="3544340"/>
            <a:ext cx="1468274" cy="1102692"/>
          </a:xfrm>
          <a:prstGeom prst="ellipse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/>
              <a:t>315,9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/>
              <a:t>тыс.руб</a:t>
            </a:r>
            <a:endParaRPr lang="ru-RU" sz="1400" dirty="0"/>
          </a:p>
        </p:txBody>
      </p:sp>
      <p:sp>
        <p:nvSpPr>
          <p:cNvPr id="12" name="Овал 11"/>
          <p:cNvSpPr/>
          <p:nvPr/>
        </p:nvSpPr>
        <p:spPr>
          <a:xfrm>
            <a:off x="2228796" y="3578897"/>
            <a:ext cx="1524792" cy="1102692"/>
          </a:xfrm>
          <a:prstGeom prst="ellipse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/>
              <a:t>139,0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тыс.руб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8809609" y="3544340"/>
            <a:ext cx="1386703" cy="1102692"/>
          </a:xfrm>
          <a:prstGeom prst="ellipse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/>
              <a:t>273,2 </a:t>
            </a:r>
            <a:r>
              <a:rPr lang="ru-RU" sz="1400" dirty="0" err="1"/>
              <a:t>т</a:t>
            </a:r>
            <a:r>
              <a:rPr lang="ru-RU" sz="1400" b="0" dirty="0" err="1"/>
              <a:t>ыс.руб</a:t>
            </a:r>
            <a:endParaRPr lang="ru-RU" sz="1400" b="0" dirty="0"/>
          </a:p>
        </p:txBody>
      </p:sp>
      <p:sp>
        <p:nvSpPr>
          <p:cNvPr id="14" name="Овал 13"/>
          <p:cNvSpPr/>
          <p:nvPr/>
        </p:nvSpPr>
        <p:spPr>
          <a:xfrm>
            <a:off x="979488" y="5199063"/>
            <a:ext cx="569912" cy="471487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659" name="TextBox 14"/>
          <p:cNvSpPr txBox="1">
            <a:spLocks noChangeArrowheads="1"/>
          </p:cNvSpPr>
          <p:nvPr/>
        </p:nvSpPr>
        <p:spPr bwMode="auto">
          <a:xfrm>
            <a:off x="2201863" y="5199063"/>
            <a:ext cx="7831137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>
                <a:latin typeface="Calibri" panose="020F0502020204030204" pitchFamily="34" charset="0"/>
              </a:rPr>
              <a:t>- расходы бюджета </a:t>
            </a:r>
            <a:r>
              <a:rPr lang="ru-RU" sz="1600" dirty="0" err="1">
                <a:latin typeface="Calibri" panose="020F0502020204030204" pitchFamily="34" charset="0"/>
              </a:rPr>
              <a:t>Ёлкинского</a:t>
            </a:r>
            <a:r>
              <a:rPr lang="ru-RU" sz="1600" dirty="0">
                <a:latin typeface="Calibri" panose="020F0502020204030204" pitchFamily="34" charset="0"/>
              </a:rPr>
              <a:t> сельского поселения формируемые в рамках муниципальных программ </a:t>
            </a:r>
            <a:r>
              <a:rPr lang="ru-RU" sz="1600" dirty="0" err="1">
                <a:latin typeface="Calibri" panose="020F0502020204030204" pitchFamily="34" charset="0"/>
              </a:rPr>
              <a:t>Ёлкинского</a:t>
            </a:r>
            <a:r>
              <a:rPr lang="ru-RU" sz="1600" dirty="0">
                <a:latin typeface="Calibri" panose="020F0502020204030204" pitchFamily="34" charset="0"/>
              </a:rPr>
              <a:t> сельского поселения</a:t>
            </a:r>
          </a:p>
        </p:txBody>
      </p:sp>
      <p:sp>
        <p:nvSpPr>
          <p:cNvPr id="16" name="Овал 15"/>
          <p:cNvSpPr/>
          <p:nvPr/>
        </p:nvSpPr>
        <p:spPr>
          <a:xfrm>
            <a:off x="978813" y="6222307"/>
            <a:ext cx="570996" cy="47258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02870" tIns="51435" rIns="102870" bIns="51435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663" name="TextBox 16"/>
          <p:cNvSpPr txBox="1">
            <a:spLocks noChangeArrowheads="1"/>
          </p:cNvSpPr>
          <p:nvPr/>
        </p:nvSpPr>
        <p:spPr bwMode="auto">
          <a:xfrm>
            <a:off x="2201863" y="6223000"/>
            <a:ext cx="742315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>
                <a:latin typeface="Calibri" panose="020F0502020204030204" pitchFamily="34" charset="0"/>
              </a:rPr>
              <a:t>- непрограммные расходы бюджета Ёлкинского сельского поселения</a:t>
            </a:r>
          </a:p>
        </p:txBody>
      </p:sp>
      <p:sp>
        <p:nvSpPr>
          <p:cNvPr id="27664" name="TextBox 17"/>
          <p:cNvSpPr txBox="1">
            <a:spLocks noChangeArrowheads="1"/>
          </p:cNvSpPr>
          <p:nvPr/>
        </p:nvSpPr>
        <p:spPr bwMode="auto">
          <a:xfrm>
            <a:off x="1549400" y="2520950"/>
            <a:ext cx="896938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>
                <a:latin typeface="Calibri" panose="020F0502020204030204" pitchFamily="34" charset="0"/>
              </a:rPr>
              <a:t>100,0%</a:t>
            </a:r>
          </a:p>
        </p:txBody>
      </p:sp>
      <p:sp>
        <p:nvSpPr>
          <p:cNvPr id="27665" name="TextBox 18"/>
          <p:cNvSpPr txBox="1">
            <a:spLocks noChangeArrowheads="1"/>
          </p:cNvSpPr>
          <p:nvPr/>
        </p:nvSpPr>
        <p:spPr bwMode="auto">
          <a:xfrm>
            <a:off x="2773363" y="3071813"/>
            <a:ext cx="8159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800" dirty="0">
                <a:latin typeface="Calibri" panose="020F0502020204030204" pitchFamily="34" charset="0"/>
              </a:rPr>
              <a:t>0,0%</a:t>
            </a:r>
          </a:p>
        </p:txBody>
      </p:sp>
      <p:sp>
        <p:nvSpPr>
          <p:cNvPr id="27666" name="TextBox 19"/>
          <p:cNvSpPr txBox="1">
            <a:spLocks noChangeArrowheads="1"/>
          </p:cNvSpPr>
          <p:nvPr/>
        </p:nvSpPr>
        <p:spPr bwMode="auto">
          <a:xfrm>
            <a:off x="4649788" y="2598738"/>
            <a:ext cx="89693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>
                <a:latin typeface="Calibri" panose="020F0502020204030204" pitchFamily="34" charset="0"/>
              </a:rPr>
              <a:t>97,0%</a:t>
            </a:r>
          </a:p>
        </p:txBody>
      </p:sp>
      <p:sp>
        <p:nvSpPr>
          <p:cNvPr id="27667" name="TextBox 21"/>
          <p:cNvSpPr txBox="1">
            <a:spLocks noChangeArrowheads="1"/>
          </p:cNvSpPr>
          <p:nvPr/>
        </p:nvSpPr>
        <p:spPr bwMode="auto">
          <a:xfrm>
            <a:off x="6199188" y="3151188"/>
            <a:ext cx="73501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>
                <a:latin typeface="Calibri" panose="020F0502020204030204" pitchFamily="34" charset="0"/>
              </a:rPr>
              <a:t>3,0%</a:t>
            </a:r>
          </a:p>
        </p:txBody>
      </p:sp>
      <p:sp>
        <p:nvSpPr>
          <p:cNvPr id="27668" name="TextBox 22"/>
          <p:cNvSpPr txBox="1">
            <a:spLocks noChangeArrowheads="1"/>
          </p:cNvSpPr>
          <p:nvPr/>
        </p:nvSpPr>
        <p:spPr bwMode="auto">
          <a:xfrm>
            <a:off x="8075613" y="2598738"/>
            <a:ext cx="89693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>
                <a:latin typeface="Calibri" panose="020F0502020204030204" pitchFamily="34" charset="0"/>
              </a:rPr>
              <a:t>97,7 %</a:t>
            </a:r>
          </a:p>
        </p:txBody>
      </p:sp>
      <p:sp>
        <p:nvSpPr>
          <p:cNvPr id="27669" name="TextBox 24"/>
          <p:cNvSpPr txBox="1">
            <a:spLocks noChangeArrowheads="1"/>
          </p:cNvSpPr>
          <p:nvPr/>
        </p:nvSpPr>
        <p:spPr bwMode="auto">
          <a:xfrm>
            <a:off x="9380538" y="3151188"/>
            <a:ext cx="815975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600" dirty="0">
                <a:latin typeface="Calibri" panose="020F0502020204030204" pitchFamily="34" charset="0"/>
              </a:rPr>
              <a:t>2,3 %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91FDAF-BF10-492F-8AD7-18A035333E73}" type="slidenum">
              <a:rPr lang="en-US" sz="1400" smtClean="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942975" y="612775"/>
            <a:ext cx="8961438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19" tIns="51409" rIns="102819" bIns="5140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 </a:t>
            </a:r>
            <a:r>
              <a:rPr lang="ru-RU" altLang="ru-RU" sz="2400" i="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Савдянского</a:t>
            </a:r>
            <a:r>
              <a:rPr lang="ru-RU" altLang="ru-RU" sz="24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на культуру в 2021 году</a:t>
            </a:r>
          </a:p>
        </p:txBody>
      </p:sp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0682381"/>
              </p:ext>
            </p:extLst>
          </p:nvPr>
        </p:nvGraphicFramePr>
        <p:xfrm>
          <a:off x="622300" y="1479550"/>
          <a:ext cx="6099175" cy="474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9" descr="30%"/>
          <p:cNvSpPr>
            <a:spLocks noChangeArrowheads="1"/>
          </p:cNvSpPr>
          <p:nvPr/>
        </p:nvSpPr>
        <p:spPr bwMode="auto">
          <a:xfrm>
            <a:off x="755650" y="3054350"/>
            <a:ext cx="9566275" cy="111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809" tIns="51404" rIns="102809" bIns="51404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6600">
                <a:solidFill>
                  <a:srgbClr val="FFFF00"/>
                </a:solidFill>
                <a:latin typeface="Times New Roman" panose="02020603050405020304" pitchFamily="18" charset="0"/>
              </a:rPr>
              <a:t>Благодарю за внимание!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745663" y="7056438"/>
            <a:ext cx="520700" cy="403225"/>
          </a:xfrm>
        </p:spPr>
        <p:txBody>
          <a:bodyPr>
            <a:normAutofit/>
          </a:bodyPr>
          <a:lstStyle>
            <a:lvl1pPr eaLnBrk="0" hangingPunct="0"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fld id="{397D958F-F31E-48D1-9943-793577B3D08E}" type="slidenum">
              <a:rPr lang="en-US" sz="2000" smtClean="0">
                <a:solidFill>
                  <a:srgbClr val="B5A78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" panose="02040604050505020304" pitchFamily="18" charset="0"/>
              </a:rPr>
              <a:pPr eaLnBrk="1" hangingPunct="1">
                <a:lnSpc>
                  <a:spcPct val="90000"/>
                </a:lnSpc>
                <a:defRPr/>
              </a:pPr>
              <a:t>2</a:t>
            </a:fld>
            <a:endParaRPr lang="en-US" sz="2000">
              <a:solidFill>
                <a:srgbClr val="B5A78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25" name="Rectangle 4"/>
          <p:cNvSpPr txBox="1">
            <a:spLocks noChangeArrowheads="1"/>
          </p:cNvSpPr>
          <p:nvPr/>
        </p:nvSpPr>
        <p:spPr bwMode="auto">
          <a:xfrm>
            <a:off x="0" y="174625"/>
            <a:ext cx="10440988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2799" tIns="51399" rIns="102799" bIns="51399" anchor="ctr"/>
          <a:lstStyle/>
          <a:p>
            <a:pPr marL="501498" indent="-501498" algn="ctr" eaLnBrk="1" hangingPunct="1">
              <a:lnSpc>
                <a:spcPct val="80000"/>
              </a:lnSpc>
              <a:defRPr/>
            </a:pPr>
            <a:endParaRPr lang="ru-RU" sz="2700" b="0" i="0" kern="0" dirty="0">
              <a:solidFill>
                <a:prstClr val="black"/>
              </a:solidFill>
              <a:latin typeface="Corbel"/>
              <a:cs typeface="Arial" charset="0"/>
            </a:endParaRPr>
          </a:p>
          <a:p>
            <a:pPr marL="501498" indent="-501498" algn="ctr" eaLnBrk="1" hangingPunct="1">
              <a:lnSpc>
                <a:spcPct val="80000"/>
              </a:lnSpc>
              <a:defRPr/>
            </a:pPr>
            <a:endParaRPr lang="ru-RU" sz="2700" b="0" i="0" kern="0" dirty="0">
              <a:solidFill>
                <a:prstClr val="black"/>
              </a:solidFill>
              <a:latin typeface="Corbel"/>
              <a:cs typeface="Arial" charset="0"/>
            </a:endParaRPr>
          </a:p>
          <a:p>
            <a:pPr marL="501498" indent="-501498" algn="ctr" eaLnBrk="1" hangingPunct="1">
              <a:lnSpc>
                <a:spcPct val="80000"/>
              </a:lnSpc>
              <a:defRPr/>
            </a:pPr>
            <a:r>
              <a:rPr lang="ru-RU" sz="2700" i="0" kern="0" dirty="0">
                <a:solidFill>
                  <a:srgbClr val="FFFF00"/>
                </a:solidFill>
                <a:latin typeface="Corbel"/>
                <a:cs typeface="Arial" charset="0"/>
              </a:rPr>
              <a:t>Основные показатели исполнения бюджета поселения за 2021 год</a:t>
            </a:r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203847"/>
              </p:ext>
            </p:extLst>
          </p:nvPr>
        </p:nvGraphicFramePr>
        <p:xfrm>
          <a:off x="611188" y="900113"/>
          <a:ext cx="9217025" cy="2701926"/>
        </p:xfrm>
        <a:graphic>
          <a:graphicData uri="http://schemas.openxmlformats.org/drawingml/2006/table">
            <a:tbl>
              <a:tblPr/>
              <a:tblGrid>
                <a:gridCol w="388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7302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00"/>
                          </a:solidFill>
                          <a:latin typeface="Arial"/>
                        </a:rPr>
                        <a:t>Доходная часть бюджета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84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2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 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план на 2021 год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Фактическое исполнение на 01.01.2022 г.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95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Общий объем доходов, всего: 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11 404,4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14 742,3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129,7 </a:t>
                      </a:r>
                      <a:r>
                        <a:rPr lang="ru-RU" sz="17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95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т.ч. налоговые и неналоговые доходы 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5 159,7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8 503,5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164,8%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4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т.ч. безвозмездные поступления 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6 244,7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6 238,8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r>
                        <a:rPr lang="ru-RU" sz="17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849098"/>
              </p:ext>
            </p:extLst>
          </p:nvPr>
        </p:nvGraphicFramePr>
        <p:xfrm>
          <a:off x="612775" y="3492500"/>
          <a:ext cx="9217024" cy="2708275"/>
        </p:xfrm>
        <a:graphic>
          <a:graphicData uri="http://schemas.openxmlformats.org/drawingml/2006/table">
            <a:tbl>
              <a:tblPr/>
              <a:tblGrid>
                <a:gridCol w="381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7277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00"/>
                          </a:solidFill>
                          <a:latin typeface="Arial"/>
                        </a:rPr>
                        <a:t>Расходная часть бюджета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 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план на 2021 год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Фактическое исполнение на 01.01.2022 г.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4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Общий объём расходов, всего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12 343,6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11 700,6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94,8</a:t>
                      </a:r>
                      <a:r>
                        <a:rPr lang="ru-RU" sz="1700" b="1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9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17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за счет собственных средств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6 098,9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6 015,7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98,6</a:t>
                      </a:r>
                      <a:r>
                        <a:rPr lang="ru-RU" sz="17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4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Дефицит(-) Профицит(+)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-939,2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1" i="0" u="none" strike="noStrike" dirty="0">
                          <a:solidFill>
                            <a:srgbClr val="0066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-3 041,7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67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Text Box 2"/>
          <p:cNvSpPr txBox="1">
            <a:spLocks noChangeArrowheads="1"/>
          </p:cNvSpPr>
          <p:nvPr/>
        </p:nvSpPr>
        <p:spPr bwMode="auto">
          <a:xfrm>
            <a:off x="566738" y="490538"/>
            <a:ext cx="9415462" cy="319087"/>
          </a:xfrm>
          <a:prstGeom prst="rect">
            <a:avLst/>
          </a:prstGeom>
          <a:noFill/>
          <a:ln>
            <a:noFill/>
          </a:ln>
        </p:spPr>
        <p:txBody>
          <a:bodyPr lIns="102809" tIns="51404" rIns="102809" bIns="51404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ru-RU" sz="1400" i="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СТРУКТУРА ДОХОД</a:t>
            </a:r>
            <a:r>
              <a:rPr lang="ru-RU" sz="1400" i="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ОВ </a:t>
            </a:r>
            <a:r>
              <a:rPr lang="ru-RU" sz="1400" i="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БЮДЖЕТА САВДЯНСКОГО СЕЛЬСКОГО ПОСЕЛЕНИЯ  ЗА</a:t>
            </a:r>
            <a:r>
              <a:rPr lang="ru-RU" sz="1400" i="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2021 год</a:t>
            </a:r>
            <a:endParaRPr lang="ru-RU" sz="1400" i="0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366838" y="7285038"/>
            <a:ext cx="444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1400" i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2400" b="0" i="0">
              <a:latin typeface="Times New Roman" panose="02020603050405020304" pitchFamily="18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139825" y="7410450"/>
            <a:ext cx="2857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900" b="0" i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2400" b="0" i="0">
              <a:latin typeface="Times New Roman" panose="02020603050405020304" pitchFamily="18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42875" y="6734175"/>
            <a:ext cx="9805988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400" i="0" dirty="0">
                <a:latin typeface="Times New Roman" panose="02020603050405020304" pitchFamily="18" charset="0"/>
              </a:rPr>
              <a:t>    Фактическое исполнение           План 2021 года                   Отклонение</a:t>
            </a:r>
            <a:r>
              <a:rPr lang="en-US" sz="1400" i="0" dirty="0">
                <a:latin typeface="Times New Roman" panose="02020603050405020304" pitchFamily="18" charset="0"/>
              </a:rPr>
              <a:t> </a:t>
            </a:r>
            <a:r>
              <a:rPr lang="ru-RU" sz="1400" i="0" dirty="0">
                <a:latin typeface="Times New Roman" panose="02020603050405020304" pitchFamily="18" charset="0"/>
              </a:rPr>
              <a:t>от плана          % исполнения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9496425" y="-30163"/>
            <a:ext cx="985838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400" b="0">
              <a:latin typeface="Times New Roman" panose="02020603050405020304" pitchFamily="18" charset="0"/>
            </a:endParaRPr>
          </a:p>
        </p:txBody>
      </p:sp>
      <p:grpSp>
        <p:nvGrpSpPr>
          <p:cNvPr id="14343" name="Group 7"/>
          <p:cNvGrpSpPr>
            <a:grpSpLocks/>
          </p:cNvGrpSpPr>
          <p:nvPr/>
        </p:nvGrpSpPr>
        <p:grpSpPr bwMode="auto">
          <a:xfrm>
            <a:off x="84138" y="722313"/>
            <a:ext cx="9958387" cy="6519862"/>
            <a:chOff x="48" y="391"/>
            <a:chExt cx="5587" cy="3725"/>
          </a:xfrm>
        </p:grpSpPr>
        <p:sp>
          <p:nvSpPr>
            <p:cNvPr id="14351" name="Text Box 8"/>
            <p:cNvSpPr txBox="1">
              <a:spLocks noChangeArrowheads="1"/>
            </p:cNvSpPr>
            <p:nvPr/>
          </p:nvSpPr>
          <p:spPr bwMode="auto">
            <a:xfrm>
              <a:off x="4848" y="624"/>
              <a:ext cx="7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400">
                  <a:latin typeface="Times New Roman" panose="02020603050405020304" pitchFamily="18" charset="0"/>
                </a:rPr>
                <a:t>тыс.рублей</a:t>
              </a:r>
            </a:p>
          </p:txBody>
        </p:sp>
        <p:sp>
          <p:nvSpPr>
            <p:cNvPr id="14352" name="Rectangle 9"/>
            <p:cNvSpPr>
              <a:spLocks noChangeArrowheads="1"/>
            </p:cNvSpPr>
            <p:nvPr/>
          </p:nvSpPr>
          <p:spPr bwMode="auto">
            <a:xfrm>
              <a:off x="3619" y="39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3" name="Rectangle 10"/>
            <p:cNvSpPr>
              <a:spLocks noChangeArrowheads="1"/>
            </p:cNvSpPr>
            <p:nvPr/>
          </p:nvSpPr>
          <p:spPr bwMode="auto">
            <a:xfrm>
              <a:off x="1643" y="471"/>
              <a:ext cx="3211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                                                                                                                                                                                                                                                 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4" name="Rectangle 11"/>
            <p:cNvSpPr>
              <a:spLocks noChangeArrowheads="1"/>
            </p:cNvSpPr>
            <p:nvPr/>
          </p:nvSpPr>
          <p:spPr bwMode="auto">
            <a:xfrm>
              <a:off x="4988" y="471"/>
              <a:ext cx="365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               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5" name="Rectangle 12"/>
            <p:cNvSpPr>
              <a:spLocks noChangeArrowheads="1"/>
            </p:cNvSpPr>
            <p:nvPr/>
          </p:nvSpPr>
          <p:spPr bwMode="auto">
            <a:xfrm>
              <a:off x="48" y="849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6" name="Rectangle 13"/>
            <p:cNvSpPr>
              <a:spLocks noChangeArrowheads="1"/>
            </p:cNvSpPr>
            <p:nvPr/>
          </p:nvSpPr>
          <p:spPr bwMode="auto">
            <a:xfrm>
              <a:off x="3347" y="664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2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7" name="Rectangle 14"/>
            <p:cNvSpPr>
              <a:spLocks noChangeArrowheads="1"/>
            </p:cNvSpPr>
            <p:nvPr/>
          </p:nvSpPr>
          <p:spPr bwMode="auto">
            <a:xfrm>
              <a:off x="1104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8" name="Rectangle 15"/>
            <p:cNvSpPr>
              <a:spLocks noChangeArrowheads="1"/>
            </p:cNvSpPr>
            <p:nvPr/>
          </p:nvSpPr>
          <p:spPr bwMode="auto">
            <a:xfrm>
              <a:off x="3530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59" name="Rectangle 16"/>
            <p:cNvSpPr>
              <a:spLocks noChangeArrowheads="1"/>
            </p:cNvSpPr>
            <p:nvPr/>
          </p:nvSpPr>
          <p:spPr bwMode="auto">
            <a:xfrm>
              <a:off x="3616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0" name="Rectangle 17"/>
            <p:cNvSpPr>
              <a:spLocks noChangeArrowheads="1"/>
            </p:cNvSpPr>
            <p:nvPr/>
          </p:nvSpPr>
          <p:spPr bwMode="auto">
            <a:xfrm>
              <a:off x="3866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1" name="Rectangle 18"/>
            <p:cNvSpPr>
              <a:spLocks noChangeArrowheads="1"/>
            </p:cNvSpPr>
            <p:nvPr/>
          </p:nvSpPr>
          <p:spPr bwMode="auto">
            <a:xfrm>
              <a:off x="4117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2" name="Rectangle 19"/>
            <p:cNvSpPr>
              <a:spLocks noChangeArrowheads="1"/>
            </p:cNvSpPr>
            <p:nvPr/>
          </p:nvSpPr>
          <p:spPr bwMode="auto">
            <a:xfrm>
              <a:off x="4368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3" name="Rectangle 20"/>
            <p:cNvSpPr>
              <a:spLocks noChangeArrowheads="1"/>
            </p:cNvSpPr>
            <p:nvPr/>
          </p:nvSpPr>
          <p:spPr bwMode="auto">
            <a:xfrm>
              <a:off x="4619" y="785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4" name="Rectangle 21"/>
            <p:cNvSpPr>
              <a:spLocks noChangeArrowheads="1"/>
            </p:cNvSpPr>
            <p:nvPr/>
          </p:nvSpPr>
          <p:spPr bwMode="auto">
            <a:xfrm>
              <a:off x="2795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5" name="Rectangle 22"/>
            <p:cNvSpPr>
              <a:spLocks noChangeArrowheads="1"/>
            </p:cNvSpPr>
            <p:nvPr/>
          </p:nvSpPr>
          <p:spPr bwMode="auto">
            <a:xfrm>
              <a:off x="2880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6" name="Rectangle 23"/>
            <p:cNvSpPr>
              <a:spLocks noChangeArrowheads="1"/>
            </p:cNvSpPr>
            <p:nvPr/>
          </p:nvSpPr>
          <p:spPr bwMode="auto">
            <a:xfrm>
              <a:off x="3131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7" name="Rectangle 24"/>
            <p:cNvSpPr>
              <a:spLocks noChangeArrowheads="1"/>
            </p:cNvSpPr>
            <p:nvPr/>
          </p:nvSpPr>
          <p:spPr bwMode="auto">
            <a:xfrm>
              <a:off x="3383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8" name="Rectangle 25"/>
            <p:cNvSpPr>
              <a:spLocks noChangeArrowheads="1"/>
            </p:cNvSpPr>
            <p:nvPr/>
          </p:nvSpPr>
          <p:spPr bwMode="auto">
            <a:xfrm>
              <a:off x="3634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69" name="Rectangle 26"/>
            <p:cNvSpPr>
              <a:spLocks noChangeArrowheads="1"/>
            </p:cNvSpPr>
            <p:nvPr/>
          </p:nvSpPr>
          <p:spPr bwMode="auto">
            <a:xfrm>
              <a:off x="3885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70" name="Rectangle 27"/>
            <p:cNvSpPr>
              <a:spLocks noChangeArrowheads="1"/>
            </p:cNvSpPr>
            <p:nvPr/>
          </p:nvSpPr>
          <p:spPr bwMode="auto">
            <a:xfrm>
              <a:off x="4135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71" name="Rectangle 28"/>
            <p:cNvSpPr>
              <a:spLocks noChangeArrowheads="1"/>
            </p:cNvSpPr>
            <p:nvPr/>
          </p:nvSpPr>
          <p:spPr bwMode="auto">
            <a:xfrm>
              <a:off x="4387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72" name="Rectangle 29"/>
            <p:cNvSpPr>
              <a:spLocks noChangeArrowheads="1"/>
            </p:cNvSpPr>
            <p:nvPr/>
          </p:nvSpPr>
          <p:spPr bwMode="auto">
            <a:xfrm>
              <a:off x="4638" y="871"/>
              <a:ext cx="1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700" i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73" name="Text Box 30"/>
            <p:cNvSpPr txBox="1">
              <a:spLocks noChangeArrowheads="1"/>
            </p:cNvSpPr>
            <p:nvPr/>
          </p:nvSpPr>
          <p:spPr bwMode="auto">
            <a:xfrm>
              <a:off x="1728" y="482"/>
              <a:ext cx="2286" cy="45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800" i="0" dirty="0">
                  <a:latin typeface="Times New Roman" panose="02020603050405020304" pitchFamily="18" charset="0"/>
                </a:rPr>
                <a:t>ВСЕГО ДОХОДОВ</a:t>
              </a:r>
            </a:p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800" i="0" dirty="0">
                  <a:latin typeface="Times New Roman" panose="02020603050405020304" pitchFamily="18" charset="0"/>
                </a:rPr>
                <a:t>14 742,3</a:t>
              </a:r>
            </a:p>
          </p:txBody>
        </p:sp>
        <p:sp>
          <p:nvSpPr>
            <p:cNvPr id="14374" name="Text Box 31"/>
            <p:cNvSpPr txBox="1">
              <a:spLocks noChangeArrowheads="1"/>
            </p:cNvSpPr>
            <p:nvPr/>
          </p:nvSpPr>
          <p:spPr bwMode="auto">
            <a:xfrm>
              <a:off x="1728" y="941"/>
              <a:ext cx="2286" cy="221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800" i="0" dirty="0">
                  <a:solidFill>
                    <a:srgbClr val="C00000"/>
                  </a:solidFill>
                  <a:latin typeface="Times New Roman" panose="02020603050405020304" pitchFamily="18" charset="0"/>
                </a:rPr>
                <a:t>11 404,4</a:t>
              </a:r>
            </a:p>
          </p:txBody>
        </p:sp>
        <p:sp>
          <p:nvSpPr>
            <p:cNvPr id="14375" name="Text Box 32"/>
            <p:cNvSpPr txBox="1">
              <a:spLocks noChangeArrowheads="1"/>
            </p:cNvSpPr>
            <p:nvPr/>
          </p:nvSpPr>
          <p:spPr bwMode="auto">
            <a:xfrm>
              <a:off x="192" y="1776"/>
              <a:ext cx="2256" cy="7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000" i="0" dirty="0">
                  <a:latin typeface="Times New Roman" panose="02020603050405020304" pitchFamily="18" charset="0"/>
                </a:rPr>
                <a:t>Безвозмездные </a:t>
              </a:r>
            </a:p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000" i="0" dirty="0">
                  <a:latin typeface="Times New Roman" panose="02020603050405020304" pitchFamily="18" charset="0"/>
                </a:rPr>
                <a:t>поступления</a:t>
              </a:r>
            </a:p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800" i="0" dirty="0">
                  <a:latin typeface="Times New Roman" panose="02020603050405020304" pitchFamily="18" charset="0"/>
                </a:rPr>
                <a:t> 6 238,8</a:t>
              </a:r>
            </a:p>
          </p:txBody>
        </p:sp>
        <p:sp>
          <p:nvSpPr>
            <p:cNvPr id="14376" name="Text Box 33"/>
            <p:cNvSpPr txBox="1">
              <a:spLocks noChangeArrowheads="1"/>
            </p:cNvSpPr>
            <p:nvPr/>
          </p:nvSpPr>
          <p:spPr bwMode="auto">
            <a:xfrm>
              <a:off x="180" y="2524"/>
              <a:ext cx="2256" cy="221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800" i="0" dirty="0">
                  <a:solidFill>
                    <a:srgbClr val="C00000"/>
                  </a:solidFill>
                  <a:latin typeface="Times New Roman" panose="02020603050405020304" pitchFamily="18" charset="0"/>
                </a:rPr>
                <a:t>6 244,7</a:t>
              </a:r>
            </a:p>
          </p:txBody>
        </p:sp>
        <p:sp>
          <p:nvSpPr>
            <p:cNvPr id="14377" name="Text Box 35"/>
            <p:cNvSpPr txBox="1">
              <a:spLocks noChangeArrowheads="1"/>
            </p:cNvSpPr>
            <p:nvPr/>
          </p:nvSpPr>
          <p:spPr bwMode="auto">
            <a:xfrm>
              <a:off x="3379" y="1797"/>
              <a:ext cx="2256" cy="7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000" i="0" dirty="0">
                  <a:latin typeface="Times New Roman" panose="02020603050405020304" pitchFamily="18" charset="0"/>
                </a:rPr>
                <a:t>Налоговые и неналоговые</a:t>
              </a:r>
              <a:r>
                <a:rPr lang="ru-RU" sz="1800" i="0" dirty="0">
                  <a:latin typeface="Times New Roman" panose="02020603050405020304" pitchFamily="18" charset="0"/>
                </a:rPr>
                <a:t> </a:t>
              </a:r>
              <a:r>
                <a:rPr lang="ru-RU" sz="2000" i="0" dirty="0">
                  <a:latin typeface="Times New Roman" panose="02020603050405020304" pitchFamily="18" charset="0"/>
                </a:rPr>
                <a:t>доходы</a:t>
              </a:r>
            </a:p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ru-RU" sz="600" i="0" dirty="0"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1800" i="0" dirty="0">
                  <a:latin typeface="Times New Roman" panose="02020603050405020304" pitchFamily="18" charset="0"/>
                </a:rPr>
                <a:t>8 503,5</a:t>
              </a:r>
            </a:p>
          </p:txBody>
        </p:sp>
        <p:sp>
          <p:nvSpPr>
            <p:cNvPr id="14378" name="AutoShape 38"/>
            <p:cNvSpPr>
              <a:spLocks noChangeArrowheads="1"/>
            </p:cNvSpPr>
            <p:nvPr/>
          </p:nvSpPr>
          <p:spPr bwMode="auto">
            <a:xfrm>
              <a:off x="748" y="3022"/>
              <a:ext cx="1152" cy="672"/>
            </a:xfrm>
            <a:prstGeom prst="can">
              <a:avLst>
                <a:gd name="adj" fmla="val 25000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latin typeface="Times New Roman" panose="02020603050405020304" pitchFamily="18" charset="0"/>
                </a:rPr>
                <a:t>УДЕЛЬНЫЙ ВЕС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latin typeface="Times New Roman" panose="02020603050405020304" pitchFamily="18" charset="0"/>
                </a:rPr>
                <a:t>42,3%</a:t>
              </a:r>
            </a:p>
          </p:txBody>
        </p:sp>
        <p:sp>
          <p:nvSpPr>
            <p:cNvPr id="14379" name="Rectangle 39"/>
            <p:cNvSpPr>
              <a:spLocks noChangeArrowheads="1"/>
            </p:cNvSpPr>
            <p:nvPr/>
          </p:nvSpPr>
          <p:spPr bwMode="auto">
            <a:xfrm>
              <a:off x="657" y="4020"/>
              <a:ext cx="33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8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80" name="Rectangle 40"/>
            <p:cNvSpPr>
              <a:spLocks noChangeArrowheads="1"/>
            </p:cNvSpPr>
            <p:nvPr/>
          </p:nvSpPr>
          <p:spPr bwMode="auto">
            <a:xfrm>
              <a:off x="1791" y="4020"/>
              <a:ext cx="336" cy="96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8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81" name="Rectangle 41"/>
            <p:cNvSpPr>
              <a:spLocks noChangeArrowheads="1"/>
            </p:cNvSpPr>
            <p:nvPr/>
          </p:nvSpPr>
          <p:spPr bwMode="auto">
            <a:xfrm>
              <a:off x="4286" y="4020"/>
              <a:ext cx="336" cy="9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8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82" name="Line 42"/>
            <p:cNvSpPr>
              <a:spLocks noChangeShapeType="1"/>
            </p:cNvSpPr>
            <p:nvPr/>
          </p:nvSpPr>
          <p:spPr bwMode="auto">
            <a:xfrm>
              <a:off x="1104" y="1632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3" name="Line 44"/>
            <p:cNvSpPr>
              <a:spLocks noChangeShapeType="1"/>
            </p:cNvSpPr>
            <p:nvPr/>
          </p:nvSpPr>
          <p:spPr bwMode="auto">
            <a:xfrm>
              <a:off x="1104" y="163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4" name="Line 45"/>
            <p:cNvSpPr>
              <a:spLocks noChangeShapeType="1"/>
            </p:cNvSpPr>
            <p:nvPr/>
          </p:nvSpPr>
          <p:spPr bwMode="auto">
            <a:xfrm>
              <a:off x="4560" y="163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5" name="Line 46"/>
            <p:cNvSpPr>
              <a:spLocks noChangeShapeType="1"/>
            </p:cNvSpPr>
            <p:nvPr/>
          </p:nvSpPr>
          <p:spPr bwMode="auto">
            <a:xfrm>
              <a:off x="412" y="3022"/>
              <a:ext cx="0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6" name="Line 47"/>
            <p:cNvSpPr>
              <a:spLocks noChangeShapeType="1"/>
            </p:cNvSpPr>
            <p:nvPr/>
          </p:nvSpPr>
          <p:spPr bwMode="auto">
            <a:xfrm>
              <a:off x="3696" y="3022"/>
              <a:ext cx="0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7" name="Line 48"/>
            <p:cNvSpPr>
              <a:spLocks noChangeShapeType="1"/>
            </p:cNvSpPr>
            <p:nvPr/>
          </p:nvSpPr>
          <p:spPr bwMode="auto">
            <a:xfrm>
              <a:off x="412" y="340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8" name="Line 49"/>
            <p:cNvSpPr>
              <a:spLocks noChangeShapeType="1"/>
            </p:cNvSpPr>
            <p:nvPr/>
          </p:nvSpPr>
          <p:spPr bwMode="auto">
            <a:xfrm flipH="1">
              <a:off x="3696" y="340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89" name="Rectangle 50"/>
            <p:cNvSpPr>
              <a:spLocks noChangeArrowheads="1"/>
            </p:cNvSpPr>
            <p:nvPr/>
          </p:nvSpPr>
          <p:spPr bwMode="auto">
            <a:xfrm>
              <a:off x="3379" y="4020"/>
              <a:ext cx="336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800" b="0" i="0">
                <a:latin typeface="Times New Roman" panose="02020603050405020304" pitchFamily="18" charset="0"/>
              </a:endParaRPr>
            </a:p>
          </p:txBody>
        </p:sp>
        <p:sp>
          <p:nvSpPr>
            <p:cNvPr id="14390" name="AutoShape 55"/>
            <p:cNvSpPr>
              <a:spLocks noChangeArrowheads="1"/>
            </p:cNvSpPr>
            <p:nvPr/>
          </p:nvSpPr>
          <p:spPr bwMode="auto">
            <a:xfrm>
              <a:off x="4032" y="3055"/>
              <a:ext cx="1152" cy="672"/>
            </a:xfrm>
            <a:prstGeom prst="can">
              <a:avLst>
                <a:gd name="adj" fmla="val 25000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latin typeface="Times New Roman" panose="02020603050405020304" pitchFamily="18" charset="0"/>
                </a:rPr>
                <a:t>УДЕЛЬНЫЙ ВЕС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latin typeface="Times New Roman" panose="02020603050405020304" pitchFamily="18" charset="0"/>
                </a:rPr>
                <a:t>57,7%</a:t>
              </a:r>
            </a:p>
          </p:txBody>
        </p:sp>
      </p:grpSp>
      <p:sp>
        <p:nvSpPr>
          <p:cNvPr id="14344" name="Text Box 37"/>
          <p:cNvSpPr txBox="1">
            <a:spLocks noChangeArrowheads="1"/>
          </p:cNvSpPr>
          <p:nvPr/>
        </p:nvSpPr>
        <p:spPr bwMode="auto">
          <a:xfrm>
            <a:off x="3078605" y="2067107"/>
            <a:ext cx="4074616" cy="3810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 i="0" dirty="0">
                <a:solidFill>
                  <a:schemeClr val="bg2"/>
                </a:solidFill>
                <a:latin typeface="Times New Roman" panose="02020603050405020304" pitchFamily="18" charset="0"/>
              </a:rPr>
              <a:t>3 337,9</a:t>
            </a:r>
            <a:r>
              <a:rPr lang="ru-RU" sz="1800" i="0" dirty="0">
                <a:latin typeface="Times New Roman" panose="02020603050405020304" pitchFamily="18" charset="0"/>
              </a:rPr>
              <a:t>              </a:t>
            </a:r>
            <a:r>
              <a:rPr lang="ru-RU" sz="1800" i="0" dirty="0">
                <a:solidFill>
                  <a:schemeClr val="bg2"/>
                </a:solidFill>
                <a:latin typeface="Times New Roman" panose="02020603050405020304" pitchFamily="18" charset="0"/>
              </a:rPr>
              <a:t>129,3 %</a:t>
            </a:r>
          </a:p>
        </p:txBody>
      </p:sp>
      <p:cxnSp>
        <p:nvCxnSpPr>
          <p:cNvPr id="14345" name="Прямая соединительная линия 13"/>
          <p:cNvCxnSpPr>
            <a:cxnSpLocks noChangeShapeType="1"/>
            <a:stCxn id="14344" idx="0"/>
            <a:endCxn id="14344" idx="2"/>
          </p:cNvCxnSpPr>
          <p:nvPr/>
        </p:nvCxnSpPr>
        <p:spPr bwMode="auto">
          <a:xfrm>
            <a:off x="5115913" y="2067107"/>
            <a:ext cx="0" cy="381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6" name="Text Box 31"/>
          <p:cNvSpPr txBox="1">
            <a:spLocks noChangeArrowheads="1"/>
          </p:cNvSpPr>
          <p:nvPr/>
        </p:nvSpPr>
        <p:spPr bwMode="auto">
          <a:xfrm>
            <a:off x="6028513" y="4467224"/>
            <a:ext cx="4002087" cy="3825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 i="0" dirty="0">
                <a:solidFill>
                  <a:srgbClr val="C00000"/>
                </a:solidFill>
                <a:latin typeface="Times New Roman" panose="02020603050405020304" pitchFamily="18" charset="0"/>
              </a:rPr>
              <a:t>5 159,7</a:t>
            </a:r>
          </a:p>
        </p:txBody>
      </p:sp>
      <p:sp>
        <p:nvSpPr>
          <p:cNvPr id="14347" name="Text Box 37"/>
          <p:cNvSpPr txBox="1">
            <a:spLocks noChangeArrowheads="1"/>
          </p:cNvSpPr>
          <p:nvPr/>
        </p:nvSpPr>
        <p:spPr bwMode="auto">
          <a:xfrm>
            <a:off x="6040438" y="4849813"/>
            <a:ext cx="4002087" cy="3810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 i="0" dirty="0">
                <a:solidFill>
                  <a:schemeClr val="bg2"/>
                </a:solidFill>
                <a:latin typeface="Times New Roman" panose="02020603050405020304" pitchFamily="18" charset="0"/>
              </a:rPr>
              <a:t>3 343,8 </a:t>
            </a:r>
            <a:r>
              <a:rPr lang="ru-RU" sz="1800" i="0" dirty="0">
                <a:latin typeface="Times New Roman" panose="02020603050405020304" pitchFamily="18" charset="0"/>
              </a:rPr>
              <a:t>               </a:t>
            </a:r>
            <a:r>
              <a:rPr lang="ru-RU" sz="1800" i="0" dirty="0">
                <a:solidFill>
                  <a:schemeClr val="bg2"/>
                </a:solidFill>
                <a:latin typeface="Times New Roman" panose="02020603050405020304" pitchFamily="18" charset="0"/>
              </a:rPr>
              <a:t>113,3%</a:t>
            </a:r>
          </a:p>
        </p:txBody>
      </p:sp>
      <p:sp>
        <p:nvSpPr>
          <p:cNvPr id="14348" name="Text Box 37"/>
          <p:cNvSpPr txBox="1">
            <a:spLocks noChangeArrowheads="1"/>
          </p:cNvSpPr>
          <p:nvPr/>
        </p:nvSpPr>
        <p:spPr bwMode="auto">
          <a:xfrm>
            <a:off x="339725" y="4832350"/>
            <a:ext cx="4021138" cy="3810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 i="0" dirty="0">
                <a:solidFill>
                  <a:schemeClr val="bg2"/>
                </a:solidFill>
                <a:latin typeface="Times New Roman" panose="02020603050405020304" pitchFamily="18" charset="0"/>
              </a:rPr>
              <a:t>-5,9</a:t>
            </a:r>
            <a:r>
              <a:rPr lang="ru-RU" sz="1800" i="0" dirty="0">
                <a:latin typeface="Times New Roman" panose="02020603050405020304" pitchFamily="18" charset="0"/>
              </a:rPr>
              <a:t>                  </a:t>
            </a:r>
            <a:r>
              <a:rPr lang="ru-RU" sz="1800" i="0" dirty="0">
                <a:solidFill>
                  <a:schemeClr val="bg2"/>
                </a:solidFill>
                <a:latin typeface="Times New Roman" panose="02020603050405020304" pitchFamily="18" charset="0"/>
              </a:rPr>
              <a:t>99,9%</a:t>
            </a:r>
          </a:p>
        </p:txBody>
      </p:sp>
      <p:cxnSp>
        <p:nvCxnSpPr>
          <p:cNvPr id="14349" name="Прямая соединительная линия 5"/>
          <p:cNvCxnSpPr>
            <a:cxnSpLocks noChangeShapeType="1"/>
            <a:stCxn id="14347" idx="0"/>
            <a:endCxn id="14347" idx="2"/>
          </p:cNvCxnSpPr>
          <p:nvPr/>
        </p:nvCxnSpPr>
        <p:spPr bwMode="auto">
          <a:xfrm>
            <a:off x="8040688" y="4849813"/>
            <a:ext cx="0" cy="381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0" name="Прямая соединительная линия 7"/>
          <p:cNvCxnSpPr>
            <a:cxnSpLocks noChangeShapeType="1"/>
            <a:stCxn id="14348" idx="0"/>
            <a:endCxn id="14348" idx="2"/>
          </p:cNvCxnSpPr>
          <p:nvPr/>
        </p:nvCxnSpPr>
        <p:spPr bwMode="auto">
          <a:xfrm>
            <a:off x="2351088" y="4832350"/>
            <a:ext cx="0" cy="381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51"/>
          <p:cNvSpPr>
            <a:spLocks noChangeArrowheads="1"/>
          </p:cNvSpPr>
          <p:nvPr/>
        </p:nvSpPr>
        <p:spPr bwMode="gray">
          <a:xfrm>
            <a:off x="2327275" y="6062663"/>
            <a:ext cx="2154238" cy="781050"/>
          </a:xfrm>
          <a:prstGeom prst="cube">
            <a:avLst>
              <a:gd name="adj" fmla="val 49880"/>
            </a:avLst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809" tIns="51404" rIns="102809" bIns="51404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 b="0" i="0">
              <a:latin typeface="Times New Roman" panose="02020603050405020304" pitchFamily="18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9331325" y="0"/>
            <a:ext cx="1109663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400">
              <a:latin typeface="Times New Roman" panose="02020603050405020304" pitchFamily="18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50850" y="288925"/>
            <a:ext cx="96202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 БЮДЖЕТА САВДЯНСКОГО СЕЛЬСКОГО ПОСЕЛЕНИЯ за 2021 год</a:t>
            </a:r>
          </a:p>
        </p:txBody>
      </p: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433388" y="2495550"/>
            <a:ext cx="9539287" cy="2674938"/>
            <a:chOff x="58" y="1493"/>
            <a:chExt cx="5544" cy="2330"/>
          </a:xfrm>
        </p:grpSpPr>
        <p:sp>
          <p:nvSpPr>
            <p:cNvPr id="15387" name="Rectangle 6"/>
            <p:cNvSpPr>
              <a:spLocks noChangeArrowheads="1"/>
            </p:cNvSpPr>
            <p:nvPr/>
          </p:nvSpPr>
          <p:spPr bwMode="auto">
            <a:xfrm>
              <a:off x="1248" y="2270"/>
              <a:ext cx="726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3 654,0</a:t>
              </a:r>
            </a:p>
          </p:txBody>
        </p:sp>
        <p:sp>
          <p:nvSpPr>
            <p:cNvPr id="15388" name="Rectangle 7"/>
            <p:cNvSpPr>
              <a:spLocks noChangeArrowheads="1"/>
            </p:cNvSpPr>
            <p:nvPr/>
          </p:nvSpPr>
          <p:spPr bwMode="auto">
            <a:xfrm>
              <a:off x="1247" y="3045"/>
              <a:ext cx="726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6 244,7</a:t>
              </a:r>
            </a:p>
          </p:txBody>
        </p:sp>
        <p:sp>
          <p:nvSpPr>
            <p:cNvPr id="15389" name="Rectangle 8"/>
            <p:cNvSpPr>
              <a:spLocks noChangeArrowheads="1"/>
            </p:cNvSpPr>
            <p:nvPr/>
          </p:nvSpPr>
          <p:spPr bwMode="auto">
            <a:xfrm>
              <a:off x="1270" y="1511"/>
              <a:ext cx="726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9 898,7</a:t>
              </a:r>
            </a:p>
          </p:txBody>
        </p:sp>
        <p:sp>
          <p:nvSpPr>
            <p:cNvPr id="15390" name="Rectangle 9"/>
            <p:cNvSpPr>
              <a:spLocks noChangeArrowheads="1"/>
            </p:cNvSpPr>
            <p:nvPr/>
          </p:nvSpPr>
          <p:spPr bwMode="auto">
            <a:xfrm>
              <a:off x="1973" y="2274"/>
              <a:ext cx="726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5 159,7</a:t>
              </a:r>
            </a:p>
          </p:txBody>
        </p:sp>
        <p:sp>
          <p:nvSpPr>
            <p:cNvPr id="15391" name="Rectangle 10"/>
            <p:cNvSpPr>
              <a:spLocks noChangeArrowheads="1"/>
            </p:cNvSpPr>
            <p:nvPr/>
          </p:nvSpPr>
          <p:spPr bwMode="auto">
            <a:xfrm>
              <a:off x="1973" y="3045"/>
              <a:ext cx="726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6 244,7</a:t>
              </a:r>
            </a:p>
          </p:txBody>
        </p:sp>
        <p:sp>
          <p:nvSpPr>
            <p:cNvPr id="15392" name="Rectangle 11"/>
            <p:cNvSpPr>
              <a:spLocks noChangeArrowheads="1"/>
            </p:cNvSpPr>
            <p:nvPr/>
          </p:nvSpPr>
          <p:spPr bwMode="auto">
            <a:xfrm>
              <a:off x="1973" y="1506"/>
              <a:ext cx="726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11 404,4</a:t>
              </a:r>
            </a:p>
          </p:txBody>
        </p:sp>
        <p:sp>
          <p:nvSpPr>
            <p:cNvPr id="15393" name="Rectangle 12"/>
            <p:cNvSpPr>
              <a:spLocks noChangeArrowheads="1"/>
            </p:cNvSpPr>
            <p:nvPr/>
          </p:nvSpPr>
          <p:spPr bwMode="auto">
            <a:xfrm>
              <a:off x="2698" y="2299"/>
              <a:ext cx="726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8 503,5</a:t>
              </a:r>
            </a:p>
          </p:txBody>
        </p:sp>
        <p:sp>
          <p:nvSpPr>
            <p:cNvPr id="15394" name="Rectangle 13"/>
            <p:cNvSpPr>
              <a:spLocks noChangeArrowheads="1"/>
            </p:cNvSpPr>
            <p:nvPr/>
          </p:nvSpPr>
          <p:spPr bwMode="auto">
            <a:xfrm>
              <a:off x="2698" y="3045"/>
              <a:ext cx="726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6 238,8</a:t>
              </a:r>
            </a:p>
          </p:txBody>
        </p:sp>
        <p:sp>
          <p:nvSpPr>
            <p:cNvPr id="15395" name="Rectangle 14"/>
            <p:cNvSpPr>
              <a:spLocks noChangeArrowheads="1"/>
            </p:cNvSpPr>
            <p:nvPr/>
          </p:nvSpPr>
          <p:spPr bwMode="auto">
            <a:xfrm>
              <a:off x="2698" y="1506"/>
              <a:ext cx="726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14 742,3</a:t>
              </a:r>
            </a:p>
          </p:txBody>
        </p:sp>
        <p:sp>
          <p:nvSpPr>
            <p:cNvPr id="15396" name="Rectangle 15"/>
            <p:cNvSpPr>
              <a:spLocks noChangeArrowheads="1"/>
            </p:cNvSpPr>
            <p:nvPr/>
          </p:nvSpPr>
          <p:spPr bwMode="auto">
            <a:xfrm>
              <a:off x="3424" y="2274"/>
              <a:ext cx="726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3343,8</a:t>
              </a:r>
            </a:p>
          </p:txBody>
        </p:sp>
        <p:sp>
          <p:nvSpPr>
            <p:cNvPr id="15397" name="Rectangle 16"/>
            <p:cNvSpPr>
              <a:spLocks noChangeArrowheads="1"/>
            </p:cNvSpPr>
            <p:nvPr/>
          </p:nvSpPr>
          <p:spPr bwMode="auto">
            <a:xfrm>
              <a:off x="3364" y="3045"/>
              <a:ext cx="812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latin typeface="Times New Roman" panose="02020603050405020304" pitchFamily="18" charset="0"/>
                </a:rPr>
                <a:t>-</a:t>
              </a: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-5,9</a:t>
              </a:r>
            </a:p>
          </p:txBody>
        </p:sp>
        <p:sp>
          <p:nvSpPr>
            <p:cNvPr id="15398" name="Rectangle 17"/>
            <p:cNvSpPr>
              <a:spLocks noChangeArrowheads="1"/>
            </p:cNvSpPr>
            <p:nvPr/>
          </p:nvSpPr>
          <p:spPr bwMode="auto">
            <a:xfrm>
              <a:off x="3424" y="1506"/>
              <a:ext cx="726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3 337,9</a:t>
              </a:r>
            </a:p>
          </p:txBody>
        </p:sp>
        <p:sp>
          <p:nvSpPr>
            <p:cNvPr id="15399" name="Rectangle 18"/>
            <p:cNvSpPr>
              <a:spLocks noChangeArrowheads="1"/>
            </p:cNvSpPr>
            <p:nvPr/>
          </p:nvSpPr>
          <p:spPr bwMode="auto">
            <a:xfrm>
              <a:off x="4150" y="2274"/>
              <a:ext cx="726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4 227,4</a:t>
              </a:r>
            </a:p>
          </p:txBody>
        </p:sp>
        <p:sp>
          <p:nvSpPr>
            <p:cNvPr id="15400" name="Rectangle 19"/>
            <p:cNvSpPr>
              <a:spLocks noChangeArrowheads="1"/>
            </p:cNvSpPr>
            <p:nvPr/>
          </p:nvSpPr>
          <p:spPr bwMode="auto">
            <a:xfrm>
              <a:off x="4176" y="3050"/>
              <a:ext cx="726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6 625,5</a:t>
              </a:r>
            </a:p>
          </p:txBody>
        </p:sp>
        <p:sp>
          <p:nvSpPr>
            <p:cNvPr id="15401" name="Rectangle 20"/>
            <p:cNvSpPr>
              <a:spLocks noChangeArrowheads="1"/>
            </p:cNvSpPr>
            <p:nvPr/>
          </p:nvSpPr>
          <p:spPr bwMode="auto">
            <a:xfrm>
              <a:off x="4123" y="1506"/>
              <a:ext cx="726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latin typeface="Times New Roman" panose="02020603050405020304" pitchFamily="18" charset="0"/>
                </a:rPr>
                <a:t> </a:t>
              </a: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10 852,9</a:t>
              </a:r>
            </a:p>
          </p:txBody>
        </p:sp>
        <p:sp>
          <p:nvSpPr>
            <p:cNvPr id="15402" name="Rectangle 21"/>
            <p:cNvSpPr>
              <a:spLocks noChangeArrowheads="1"/>
            </p:cNvSpPr>
            <p:nvPr/>
          </p:nvSpPr>
          <p:spPr bwMode="auto">
            <a:xfrm>
              <a:off x="4876" y="2274"/>
              <a:ext cx="726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4 276,1</a:t>
              </a:r>
            </a:p>
          </p:txBody>
        </p:sp>
        <p:sp>
          <p:nvSpPr>
            <p:cNvPr id="15403" name="Rectangle 22"/>
            <p:cNvSpPr>
              <a:spLocks noChangeArrowheads="1"/>
            </p:cNvSpPr>
            <p:nvPr/>
          </p:nvSpPr>
          <p:spPr bwMode="auto">
            <a:xfrm>
              <a:off x="4876" y="3045"/>
              <a:ext cx="726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  -386,7</a:t>
              </a:r>
            </a:p>
          </p:txBody>
        </p:sp>
        <p:sp>
          <p:nvSpPr>
            <p:cNvPr id="15404" name="Rectangle 23"/>
            <p:cNvSpPr>
              <a:spLocks noChangeArrowheads="1"/>
            </p:cNvSpPr>
            <p:nvPr/>
          </p:nvSpPr>
          <p:spPr bwMode="auto">
            <a:xfrm>
              <a:off x="4876" y="1506"/>
              <a:ext cx="726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4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3 889,4</a:t>
              </a:r>
            </a:p>
          </p:txBody>
        </p:sp>
        <p:sp>
          <p:nvSpPr>
            <p:cNvPr id="15405" name="Rectangle 24"/>
            <p:cNvSpPr>
              <a:spLocks noChangeArrowheads="1"/>
            </p:cNvSpPr>
            <p:nvPr/>
          </p:nvSpPr>
          <p:spPr bwMode="auto">
            <a:xfrm>
              <a:off x="68" y="2274"/>
              <a:ext cx="1179" cy="775"/>
            </a:xfrm>
            <a:prstGeom prst="rect">
              <a:avLst/>
            </a:prstGeom>
            <a:gradFill rotWithShape="1">
              <a:gsLst>
                <a:gs pos="0">
                  <a:srgbClr val="CFB498"/>
                </a:gs>
                <a:gs pos="50000">
                  <a:srgbClr val="E2C4A6"/>
                </a:gs>
                <a:gs pos="100000">
                  <a:srgbClr val="CFB49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Налоговые</a:t>
              </a:r>
              <a:b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</a:b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и неналоговые</a:t>
              </a:r>
              <a:b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</a:b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доходы</a:t>
              </a:r>
            </a:p>
          </p:txBody>
        </p:sp>
        <p:sp>
          <p:nvSpPr>
            <p:cNvPr id="15406" name="Rectangle 25"/>
            <p:cNvSpPr>
              <a:spLocks noChangeArrowheads="1"/>
            </p:cNvSpPr>
            <p:nvPr/>
          </p:nvSpPr>
          <p:spPr bwMode="auto">
            <a:xfrm>
              <a:off x="68" y="3045"/>
              <a:ext cx="1179" cy="773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8188" tIns="49094" rIns="98188" bIns="49094" anchor="ctr"/>
            <a:lstStyle>
              <a:lvl1pPr defTabSz="8699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8699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86995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86995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8699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Безвозмездные</a:t>
              </a:r>
              <a:b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</a:b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поступления</a:t>
              </a:r>
            </a:p>
          </p:txBody>
        </p:sp>
        <p:sp>
          <p:nvSpPr>
            <p:cNvPr id="15407" name="Rectangle 26"/>
            <p:cNvSpPr>
              <a:spLocks noChangeArrowheads="1"/>
            </p:cNvSpPr>
            <p:nvPr/>
          </p:nvSpPr>
          <p:spPr bwMode="auto">
            <a:xfrm>
              <a:off x="58" y="1493"/>
              <a:ext cx="1179" cy="770"/>
            </a:xfrm>
            <a:prstGeom prst="rect">
              <a:avLst/>
            </a:prstGeom>
            <a:gradFill rotWithShape="1">
              <a:gsLst>
                <a:gs pos="0">
                  <a:srgbClr val="E8C9E8"/>
                </a:gs>
                <a:gs pos="50000">
                  <a:srgbClr val="FFDDFF"/>
                </a:gs>
                <a:gs pos="100000">
                  <a:srgbClr val="E8C9E8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Доходы, всего</a:t>
              </a:r>
              <a:b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</a:br>
              <a:r>
                <a:rPr lang="ru-RU" sz="1600" i="0">
                  <a:solidFill>
                    <a:srgbClr val="0066FF"/>
                  </a:solidFill>
                  <a:latin typeface="Times New Roman" panose="02020603050405020304" pitchFamily="18" charset="0"/>
                </a:rPr>
                <a:t>в том числе</a:t>
              </a:r>
            </a:p>
          </p:txBody>
        </p:sp>
      </p:grpSp>
      <p:grpSp>
        <p:nvGrpSpPr>
          <p:cNvPr id="15366" name="Group 27"/>
          <p:cNvGrpSpPr>
            <a:grpSpLocks/>
          </p:cNvGrpSpPr>
          <p:nvPr/>
        </p:nvGrpSpPr>
        <p:grpSpPr bwMode="auto">
          <a:xfrm>
            <a:off x="433388" y="1208088"/>
            <a:ext cx="9521825" cy="1425575"/>
            <a:chOff x="113" y="572"/>
            <a:chExt cx="5534" cy="862"/>
          </a:xfrm>
        </p:grpSpPr>
        <p:sp>
          <p:nvSpPr>
            <p:cNvPr id="15374" name="Rectangle 28"/>
            <p:cNvSpPr>
              <a:spLocks noChangeArrowheads="1"/>
            </p:cNvSpPr>
            <p:nvPr/>
          </p:nvSpPr>
          <p:spPr bwMode="auto">
            <a:xfrm>
              <a:off x="1292" y="572"/>
              <a:ext cx="726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75" name="Rectangle 29"/>
            <p:cNvSpPr>
              <a:spLocks noChangeArrowheads="1"/>
            </p:cNvSpPr>
            <p:nvPr/>
          </p:nvSpPr>
          <p:spPr bwMode="auto">
            <a:xfrm>
              <a:off x="2018" y="572"/>
              <a:ext cx="726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76" name="Rectangle 30"/>
            <p:cNvSpPr>
              <a:spLocks noChangeArrowheads="1"/>
            </p:cNvSpPr>
            <p:nvPr/>
          </p:nvSpPr>
          <p:spPr bwMode="auto">
            <a:xfrm>
              <a:off x="2743" y="572"/>
              <a:ext cx="726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77" name="Rectangle 31"/>
            <p:cNvSpPr>
              <a:spLocks noChangeArrowheads="1"/>
            </p:cNvSpPr>
            <p:nvPr/>
          </p:nvSpPr>
          <p:spPr bwMode="auto">
            <a:xfrm>
              <a:off x="3469" y="572"/>
              <a:ext cx="726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78" name="Rectangle 32"/>
            <p:cNvSpPr>
              <a:spLocks noChangeArrowheads="1"/>
            </p:cNvSpPr>
            <p:nvPr/>
          </p:nvSpPr>
          <p:spPr bwMode="auto">
            <a:xfrm>
              <a:off x="4195" y="572"/>
              <a:ext cx="726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79" name="Rectangle 33"/>
            <p:cNvSpPr>
              <a:spLocks noChangeArrowheads="1"/>
            </p:cNvSpPr>
            <p:nvPr/>
          </p:nvSpPr>
          <p:spPr bwMode="auto">
            <a:xfrm>
              <a:off x="4921" y="572"/>
              <a:ext cx="726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80" name="Rectangle 34"/>
            <p:cNvSpPr>
              <a:spLocks noChangeArrowheads="1"/>
            </p:cNvSpPr>
            <p:nvPr/>
          </p:nvSpPr>
          <p:spPr bwMode="auto">
            <a:xfrm>
              <a:off x="113" y="572"/>
              <a:ext cx="1179" cy="862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870" tIns="51435" rIns="102870" bIns="51435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1600" i="0">
                <a:latin typeface="Times New Roman" panose="02020603050405020304" pitchFamily="18" charset="0"/>
              </a:endParaRPr>
            </a:p>
          </p:txBody>
        </p:sp>
        <p:sp>
          <p:nvSpPr>
            <p:cNvPr id="15381" name="Text Box 35"/>
            <p:cNvSpPr txBox="1">
              <a:spLocks noChangeArrowheads="1"/>
            </p:cNvSpPr>
            <p:nvPr/>
          </p:nvSpPr>
          <p:spPr bwMode="gray">
            <a:xfrm>
              <a:off x="1292" y="732"/>
              <a:ext cx="726" cy="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 err="1">
                  <a:solidFill>
                    <a:srgbClr val="0066FF"/>
                  </a:solidFill>
                  <a:latin typeface="Times New Roman" panose="02020603050405020304" pitchFamily="18" charset="0"/>
                </a:rPr>
                <a:t>Первона-чальный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план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2021 г.</a:t>
              </a:r>
              <a:endParaRPr lang="en-US" sz="16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2" name="Text Box 36"/>
            <p:cNvSpPr txBox="1">
              <a:spLocks noChangeArrowheads="1"/>
            </p:cNvSpPr>
            <p:nvPr/>
          </p:nvSpPr>
          <p:spPr bwMode="gray">
            <a:xfrm>
              <a:off x="2018" y="883"/>
              <a:ext cx="726" cy="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 err="1">
                  <a:solidFill>
                    <a:srgbClr val="0066FF"/>
                  </a:solidFill>
                  <a:latin typeface="Times New Roman" panose="02020603050405020304" pitchFamily="18" charset="0"/>
                </a:rPr>
                <a:t>Уточнен-ный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план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2021 г.</a:t>
              </a:r>
              <a:endParaRPr lang="en-US" sz="16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3" name="Text Box 37"/>
            <p:cNvSpPr txBox="1">
              <a:spLocks noChangeArrowheads="1"/>
            </p:cNvSpPr>
            <p:nvPr/>
          </p:nvSpPr>
          <p:spPr bwMode="gray">
            <a:xfrm>
              <a:off x="2744" y="883"/>
              <a:ext cx="726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Исполнено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2021 г.</a:t>
              </a:r>
              <a:endParaRPr lang="en-US" sz="16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4" name="Text Box 38"/>
            <p:cNvSpPr txBox="1">
              <a:spLocks noChangeArrowheads="1"/>
            </p:cNvSpPr>
            <p:nvPr/>
          </p:nvSpPr>
          <p:spPr bwMode="gray">
            <a:xfrm>
              <a:off x="3469" y="572"/>
              <a:ext cx="726" cy="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 err="1">
                  <a:solidFill>
                    <a:srgbClr val="0066FF"/>
                  </a:solidFill>
                  <a:latin typeface="Times New Roman" panose="02020603050405020304" pitchFamily="18" charset="0"/>
                </a:rPr>
                <a:t>Отклоне-ние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от </a:t>
              </a:r>
              <a:r>
                <a:rPr lang="ru-RU" sz="1600" i="0" dirty="0" err="1">
                  <a:solidFill>
                    <a:srgbClr val="0066FF"/>
                  </a:solidFill>
                  <a:latin typeface="Times New Roman" panose="02020603050405020304" pitchFamily="18" charset="0"/>
                </a:rPr>
                <a:t>уточнен-ного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плана</a:t>
              </a:r>
              <a:endParaRPr lang="en-US" sz="16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5" name="Text Box 39"/>
            <p:cNvSpPr txBox="1">
              <a:spLocks noChangeArrowheads="1"/>
            </p:cNvSpPr>
            <p:nvPr/>
          </p:nvSpPr>
          <p:spPr bwMode="gray">
            <a:xfrm>
              <a:off x="4195" y="887"/>
              <a:ext cx="726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Исполнено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2020 г.</a:t>
              </a:r>
              <a:endParaRPr lang="en-US" sz="16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86" name="Text Box 40"/>
            <p:cNvSpPr txBox="1">
              <a:spLocks noChangeArrowheads="1"/>
            </p:cNvSpPr>
            <p:nvPr/>
          </p:nvSpPr>
          <p:spPr bwMode="gray">
            <a:xfrm>
              <a:off x="4921" y="738"/>
              <a:ext cx="726" cy="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2870" tIns="51435" rIns="102870" bIns="51435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 err="1">
                  <a:solidFill>
                    <a:srgbClr val="0066FF"/>
                  </a:solidFill>
                  <a:latin typeface="Times New Roman" panose="02020603050405020304" pitchFamily="18" charset="0"/>
                </a:rPr>
                <a:t>Отклоне-ние</a:t>
              </a: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2021 г. от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sz="1600" i="0" dirty="0">
                  <a:solidFill>
                    <a:srgbClr val="0066FF"/>
                  </a:solidFill>
                  <a:latin typeface="Times New Roman" panose="02020603050405020304" pitchFamily="18" charset="0"/>
                </a:rPr>
                <a:t> 2020 г.</a:t>
              </a:r>
              <a:endParaRPr lang="en-US" sz="1600" i="0" dirty="0">
                <a:solidFill>
                  <a:srgbClr val="0066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5367" name="Text Box 41"/>
          <p:cNvSpPr txBox="1">
            <a:spLocks noChangeArrowheads="1"/>
          </p:cNvSpPr>
          <p:nvPr/>
        </p:nvSpPr>
        <p:spPr bwMode="gray">
          <a:xfrm>
            <a:off x="0" y="5368925"/>
            <a:ext cx="1044098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sz="1800" i="0">
                <a:solidFill>
                  <a:srgbClr val="FFFF00"/>
                </a:solidFill>
                <a:latin typeface="Times New Roman" panose="02020603050405020304" pitchFamily="18" charset="0"/>
              </a:rPr>
              <a:t>Удельный вес налоговых и неналоговых доходов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sz="1800" i="0">
                <a:solidFill>
                  <a:srgbClr val="FFFF00"/>
                </a:solidFill>
                <a:latin typeface="Times New Roman" panose="02020603050405020304" pitchFamily="18" charset="0"/>
              </a:rPr>
              <a:t> в структуре доходов местного бюджета</a:t>
            </a:r>
            <a:endParaRPr lang="en-US" sz="1800" i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5451" name="Text Box 43"/>
          <p:cNvSpPr txBox="1">
            <a:spLocks noChangeArrowheads="1"/>
          </p:cNvSpPr>
          <p:nvPr/>
        </p:nvSpPr>
        <p:spPr bwMode="gray">
          <a:xfrm>
            <a:off x="2386013" y="6843713"/>
            <a:ext cx="1727200" cy="41116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</p:spPr>
        <p:txBody>
          <a:bodyPr lIns="102809" tIns="51404" rIns="102809" bIns="514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000" i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20</a:t>
            </a:r>
            <a:r>
              <a:rPr lang="ru-RU" sz="2000" i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20 г.</a:t>
            </a:r>
            <a:endParaRPr lang="en-US" sz="2000" i="0" dirty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369" name="AutoShape 44"/>
          <p:cNvSpPr>
            <a:spLocks noChangeArrowheads="1"/>
          </p:cNvSpPr>
          <p:nvPr/>
        </p:nvSpPr>
        <p:spPr bwMode="gray">
          <a:xfrm>
            <a:off x="5668963" y="6062663"/>
            <a:ext cx="2154237" cy="781050"/>
          </a:xfrm>
          <a:prstGeom prst="cube">
            <a:avLst>
              <a:gd name="adj" fmla="val 49880"/>
            </a:avLst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809" tIns="51404" rIns="102809" bIns="51404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800" b="0" i="0">
              <a:latin typeface="Times New Roman" panose="02020603050405020304" pitchFamily="18" charset="0"/>
            </a:endParaRPr>
          </a:p>
        </p:txBody>
      </p:sp>
      <p:sp>
        <p:nvSpPr>
          <p:cNvPr id="145453" name="Text Box 45"/>
          <p:cNvSpPr txBox="1">
            <a:spLocks noChangeArrowheads="1"/>
          </p:cNvSpPr>
          <p:nvPr/>
        </p:nvSpPr>
        <p:spPr bwMode="gray">
          <a:xfrm>
            <a:off x="5699125" y="6843713"/>
            <a:ext cx="1727200" cy="41116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</p:spPr>
        <p:txBody>
          <a:bodyPr lIns="102809" tIns="51404" rIns="102809" bIns="514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000" i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20</a:t>
            </a:r>
            <a:r>
              <a:rPr lang="ru-RU" sz="2000" i="0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21 г.</a:t>
            </a:r>
            <a:endParaRPr lang="en-US" sz="2000" i="0" dirty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45454" name="Text Box 46"/>
          <p:cNvSpPr txBox="1">
            <a:spLocks noChangeArrowheads="1"/>
          </p:cNvSpPr>
          <p:nvPr/>
        </p:nvSpPr>
        <p:spPr bwMode="gray">
          <a:xfrm>
            <a:off x="2719388" y="6281738"/>
            <a:ext cx="1479550" cy="4730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</p:spPr>
        <p:txBody>
          <a:bodyPr lIns="102809" tIns="51404" rIns="102809" bIns="514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2400" i="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39,0 %</a:t>
            </a:r>
            <a:endParaRPr lang="en-US" sz="2400" i="0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45455" name="Text Box 47"/>
          <p:cNvSpPr txBox="1">
            <a:spLocks noChangeArrowheads="1"/>
          </p:cNvSpPr>
          <p:nvPr/>
        </p:nvSpPr>
        <p:spPr bwMode="gray">
          <a:xfrm>
            <a:off x="6043613" y="6294438"/>
            <a:ext cx="1479550" cy="4730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</p:spPr>
        <p:txBody>
          <a:bodyPr lIns="102809" tIns="51404" rIns="102809" bIns="5140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2400" i="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57,7 %</a:t>
            </a:r>
            <a:endParaRPr lang="en-US" sz="2400" i="0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373" name="Text Box 49"/>
          <p:cNvSpPr txBox="1">
            <a:spLocks noChangeArrowheads="1"/>
          </p:cNvSpPr>
          <p:nvPr/>
        </p:nvSpPr>
        <p:spPr bwMode="auto">
          <a:xfrm>
            <a:off x="8674100" y="731838"/>
            <a:ext cx="14636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600">
                <a:latin typeface="Times New Roman" panose="02020603050405020304" pitchFamily="18" charset="0"/>
              </a:rPr>
              <a:t>тыс. рублей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 anchor="t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091E5E1-BD2B-47CD-8780-306E51BB0874}" type="slidenum">
              <a:rPr lang="en-US" altLang="ru-RU" sz="2000" smtClean="0">
                <a:solidFill>
                  <a:srgbClr val="000000"/>
                </a:solidFill>
                <a:latin typeface="Centaur" panose="02030504050205020304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ru-RU" sz="2000">
              <a:solidFill>
                <a:srgbClr val="000000"/>
              </a:solidFill>
              <a:latin typeface="Centaur" panose="020305040502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2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1558209"/>
              </p:ext>
            </p:extLst>
          </p:nvPr>
        </p:nvGraphicFramePr>
        <p:xfrm>
          <a:off x="1093788" y="1893888"/>
          <a:ext cx="8324850" cy="4741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782638" y="504825"/>
            <a:ext cx="8875712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9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доходов бюджета </a:t>
            </a:r>
            <a:r>
              <a:rPr lang="ru-RU" altLang="ru-RU" sz="2900" i="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Савдянского</a:t>
            </a:r>
            <a:r>
              <a:rPr lang="ru-RU" altLang="ru-RU" sz="29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в 2020-2021 гг.</a:t>
            </a:r>
          </a:p>
        </p:txBody>
      </p:sp>
    </p:spTree>
    <p:extLst>
      <p:ext uri="{BB962C8B-B14F-4D97-AF65-F5344CB8AC3E}">
        <p14:creationId xmlns:p14="http://schemas.microsoft.com/office/powerpoint/2010/main" val="1793825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 idx="4294967295"/>
          </p:nvPr>
        </p:nvSpPr>
        <p:spPr>
          <a:xfrm>
            <a:off x="612775" y="360363"/>
            <a:ext cx="9828213" cy="971550"/>
          </a:xfrm>
        </p:spPr>
        <p:txBody>
          <a:bodyPr/>
          <a:lstStyle/>
          <a:p>
            <a:pPr marL="545211" indent="0" algn="ctr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  <a:cs typeface="Times New Roman" panose="02020603050405020304" pitchFamily="18" charset="0"/>
              </a:rPr>
              <a:t>Доходы бюджета </a:t>
            </a:r>
            <a:r>
              <a:rPr lang="ru-RU" sz="2800" b="1" dirty="0" err="1">
                <a:solidFill>
                  <a:srgbClr val="FFFF00"/>
                </a:solidFill>
                <a:cs typeface="Times New Roman" panose="02020603050405020304" pitchFamily="18" charset="0"/>
              </a:rPr>
              <a:t>Савдянского</a:t>
            </a:r>
            <a:r>
              <a:rPr lang="ru-RU" sz="2800" b="1" dirty="0">
                <a:solidFill>
                  <a:srgbClr val="FFFF00"/>
                </a:solidFill>
                <a:cs typeface="Times New Roman" panose="02020603050405020304" pitchFamily="18" charset="0"/>
              </a:rPr>
              <a:t> сельского поселения за 2021 год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0" y="46038"/>
            <a:ext cx="207963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809" tIns="51404" rIns="102809" bIns="51404" anchor="ctr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2000" b="0" i="0">
              <a:latin typeface="Calibri" panose="020F0502020204030204" pitchFamily="34" charset="0"/>
            </a:endParaRPr>
          </a:p>
        </p:txBody>
      </p:sp>
      <p:grpSp>
        <p:nvGrpSpPr>
          <p:cNvPr id="17412" name="Oval 5"/>
          <p:cNvGrpSpPr>
            <a:grpSpLocks/>
          </p:cNvGrpSpPr>
          <p:nvPr/>
        </p:nvGrpSpPr>
        <p:grpSpPr bwMode="auto">
          <a:xfrm>
            <a:off x="1452563" y="1914525"/>
            <a:ext cx="5199062" cy="4886325"/>
            <a:chOff x="799" y="1094"/>
            <a:chExt cx="2868" cy="2792"/>
          </a:xfrm>
        </p:grpSpPr>
        <p:pic>
          <p:nvPicPr>
            <p:cNvPr id="17427" name="Oval 5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" y="1094"/>
              <a:ext cx="2868" cy="2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28" name="Text Box 6"/>
            <p:cNvSpPr txBox="1">
              <a:spLocks noChangeArrowheads="1"/>
            </p:cNvSpPr>
            <p:nvPr/>
          </p:nvSpPr>
          <p:spPr bwMode="auto">
            <a:xfrm>
              <a:off x="1242" y="1511"/>
              <a:ext cx="1980" cy="1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2870" tIns="51435" rIns="102870" bIns="51435" anchor="ctr"/>
            <a:lstStyle>
              <a:lvl1pPr defTabSz="1025525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1025525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1025525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1025525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1025525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10255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10255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10255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10255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2700" b="0" i="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2752725" y="2352675"/>
            <a:ext cx="3086100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i="0" dirty="0">
                <a:solidFill>
                  <a:schemeClr val="bg1"/>
                </a:solidFill>
                <a:latin typeface="Times New Roman" panose="02020603050405020304" pitchFamily="18" charset="0"/>
              </a:rPr>
              <a:t>14 742,3 тыс. руб.</a:t>
            </a:r>
          </a:p>
        </p:txBody>
      </p:sp>
      <p:grpSp>
        <p:nvGrpSpPr>
          <p:cNvPr id="17414" name="Oval 6"/>
          <p:cNvGrpSpPr>
            <a:grpSpLocks/>
          </p:cNvGrpSpPr>
          <p:nvPr/>
        </p:nvGrpSpPr>
        <p:grpSpPr bwMode="auto">
          <a:xfrm>
            <a:off x="2124075" y="3790950"/>
            <a:ext cx="2736850" cy="2676525"/>
            <a:chOff x="1044" y="2231"/>
            <a:chExt cx="1329" cy="1475"/>
          </a:xfrm>
        </p:grpSpPr>
        <p:pic>
          <p:nvPicPr>
            <p:cNvPr id="17425" name="Oval 6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4" y="2231"/>
              <a:ext cx="1329" cy="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26" name="Text Box 10"/>
            <p:cNvSpPr txBox="1">
              <a:spLocks noChangeArrowheads="1"/>
            </p:cNvSpPr>
            <p:nvPr/>
          </p:nvSpPr>
          <p:spPr bwMode="auto">
            <a:xfrm>
              <a:off x="1265" y="2456"/>
              <a:ext cx="890" cy="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2870" tIns="51435" rIns="102870" bIns="51435" anchor="ctr"/>
            <a:lstStyle>
              <a:lvl1pPr defTabSz="1025525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1025525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1025525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1025525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1025525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10255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10255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10255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10255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2700" b="0" i="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176463" y="4602163"/>
            <a:ext cx="256698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 i="0" dirty="0">
                <a:solidFill>
                  <a:schemeClr val="bg1"/>
                </a:solidFill>
                <a:latin typeface="Times New Roman" panose="02020603050405020304" pitchFamily="18" charset="0"/>
              </a:rPr>
              <a:t>8 503,5 тыс. руб.</a:t>
            </a:r>
          </a:p>
        </p:txBody>
      </p:sp>
      <p:grpSp>
        <p:nvGrpSpPr>
          <p:cNvPr id="17416" name="Rectangle 9"/>
          <p:cNvGrpSpPr>
            <a:grpSpLocks/>
          </p:cNvGrpSpPr>
          <p:nvPr/>
        </p:nvGrpSpPr>
        <p:grpSpPr bwMode="auto">
          <a:xfrm>
            <a:off x="7281863" y="2406650"/>
            <a:ext cx="368300" cy="347663"/>
            <a:chOff x="4017" y="1375"/>
            <a:chExt cx="203" cy="199"/>
          </a:xfrm>
        </p:grpSpPr>
        <p:pic>
          <p:nvPicPr>
            <p:cNvPr id="17423" name="Rectangle 9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7" y="1375"/>
              <a:ext cx="203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24" name="Text Box 14"/>
            <p:cNvSpPr txBox="1">
              <a:spLocks noChangeArrowheads="1"/>
            </p:cNvSpPr>
            <p:nvPr/>
          </p:nvSpPr>
          <p:spPr bwMode="auto">
            <a:xfrm>
              <a:off x="4050" y="1395"/>
              <a:ext cx="136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2870" tIns="51435" rIns="102870" bIns="51435" anchor="ctr"/>
            <a:lstStyle>
              <a:lvl1pPr defTabSz="1025525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1025525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1025525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1025525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1025525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10255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10255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10255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10255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2700" b="0" i="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7417" name="Rectangle 10"/>
          <p:cNvGrpSpPr>
            <a:grpSpLocks/>
          </p:cNvGrpSpPr>
          <p:nvPr/>
        </p:nvGrpSpPr>
        <p:grpSpPr bwMode="auto">
          <a:xfrm>
            <a:off x="7281863" y="3433763"/>
            <a:ext cx="368300" cy="357187"/>
            <a:chOff x="4017" y="1962"/>
            <a:chExt cx="203" cy="204"/>
          </a:xfrm>
        </p:grpSpPr>
        <p:pic>
          <p:nvPicPr>
            <p:cNvPr id="17421" name="Rectangle 10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7" y="1962"/>
              <a:ext cx="20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22" name="Text Box 17"/>
            <p:cNvSpPr txBox="1">
              <a:spLocks noChangeArrowheads="1"/>
            </p:cNvSpPr>
            <p:nvPr/>
          </p:nvSpPr>
          <p:spPr bwMode="auto">
            <a:xfrm>
              <a:off x="4050" y="1980"/>
              <a:ext cx="135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2870" tIns="51435" rIns="102870" bIns="51435" anchor="ctr"/>
            <a:lstStyle>
              <a:lvl1pPr defTabSz="1025525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4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defTabSz="1025525">
                <a:spcBef>
                  <a:spcPct val="20000"/>
                </a:spcBef>
                <a:buClr>
                  <a:schemeClr val="accent1"/>
                </a:buClr>
                <a:buSzPct val="95000"/>
                <a:buFont typeface="Verdana" panose="020B0604030504040204" pitchFamily="34" charset="0"/>
                <a:buChar char="›"/>
                <a:defRPr sz="29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defTabSz="1025525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7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defTabSz="1025525">
                <a:spcBef>
                  <a:spcPct val="200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3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defTabSz="1025525">
                <a:spcBef>
                  <a:spcPct val="20000"/>
                </a:spcBef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defTabSz="10255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defTabSz="10255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defTabSz="10255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defTabSz="10255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AA4D6"/>
                </a:buClr>
                <a:buFont typeface="Wingdings 2" panose="05020102010507070707" pitchFamily="18" charset="2"/>
                <a:buChar char=""/>
                <a:defRPr sz="21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sz="2700" b="0" i="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7418" name="Text Box 11"/>
          <p:cNvSpPr txBox="1">
            <a:spLocks noChangeArrowheads="1"/>
          </p:cNvSpPr>
          <p:nvPr/>
        </p:nvSpPr>
        <p:spPr bwMode="auto">
          <a:xfrm>
            <a:off x="7748588" y="2362200"/>
            <a:ext cx="2151062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2000" i="0">
                <a:latin typeface="Times New Roman" panose="02020603050405020304" pitchFamily="18" charset="0"/>
              </a:rPr>
              <a:t>Общий объём доходов</a:t>
            </a:r>
          </a:p>
        </p:txBody>
      </p:sp>
      <p:sp>
        <p:nvSpPr>
          <p:cNvPr id="17419" name="Text Box 12"/>
          <p:cNvSpPr txBox="1">
            <a:spLocks noChangeArrowheads="1"/>
          </p:cNvSpPr>
          <p:nvPr/>
        </p:nvSpPr>
        <p:spPr bwMode="auto">
          <a:xfrm>
            <a:off x="7831138" y="3382963"/>
            <a:ext cx="2446337" cy="133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2000" i="0" dirty="0">
                <a:latin typeface="Times New Roman" panose="02020603050405020304" pitchFamily="18" charset="0"/>
              </a:rPr>
              <a:t>Налоговые и неналоговые доходы (удельный вес 26,4%)</a:t>
            </a:r>
          </a:p>
        </p:txBody>
      </p:sp>
      <p:sp>
        <p:nvSpPr>
          <p:cNvPr id="17420" name="TextBox 11"/>
          <p:cNvSpPr txBox="1">
            <a:spLocks noChangeArrowheads="1"/>
          </p:cNvSpPr>
          <p:nvPr/>
        </p:nvSpPr>
        <p:spPr bwMode="auto">
          <a:xfrm>
            <a:off x="9136063" y="157163"/>
            <a:ext cx="207962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809" tIns="51404" rIns="102809" bIns="51404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20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8461375" y="1260475"/>
            <a:ext cx="15462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>
                <a:latin typeface="Times New Roman" panose="02020603050405020304" pitchFamily="18" charset="0"/>
              </a:rPr>
              <a:t>тыс. рублей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9037638" y="180975"/>
            <a:ext cx="117951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0" y="180975"/>
            <a:ext cx="10440988" cy="1243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2809" tIns="51404" rIns="102809" bIns="51404">
            <a:spAutoFit/>
          </a:bodyPr>
          <a:lstStyle>
            <a:lvl1pPr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2000" i="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   </a:t>
            </a:r>
          </a:p>
          <a:p>
            <a:pPr algn="ctr" eaLnBrk="1" hangingPunct="1">
              <a:defRPr/>
            </a:pPr>
            <a:r>
              <a:rPr lang="ru-RU" sz="1800" i="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НАЛОГОВЫЕ И НЕНАЛОГОВЫЕ ДОХОДЫ БЮДЖЕТА</a:t>
            </a:r>
          </a:p>
          <a:p>
            <a:pPr algn="ctr" eaLnBrk="1" hangingPunct="1">
              <a:defRPr/>
            </a:pPr>
            <a:r>
              <a:rPr lang="ru-RU" sz="1800" i="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1800" i="0" dirty="0" err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Савдянского</a:t>
            </a:r>
            <a:r>
              <a:rPr lang="ru-RU" sz="1800" i="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 сельского поселения </a:t>
            </a:r>
          </a:p>
          <a:p>
            <a:pPr algn="ctr" eaLnBrk="1" hangingPunct="1">
              <a:defRPr/>
            </a:pPr>
            <a:r>
              <a:rPr lang="ru-RU" sz="1800" i="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 в 2020 -2021 </a:t>
            </a:r>
            <a:r>
              <a:rPr lang="ru-RU" sz="1800" i="0" dirty="0" err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anose="02020603050405020304" pitchFamily="18" charset="0"/>
              </a:rPr>
              <a:t>гг</a:t>
            </a:r>
            <a:endParaRPr lang="ru-RU" sz="1800" i="0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2205787"/>
              </p:ext>
            </p:extLst>
          </p:nvPr>
        </p:nvGraphicFramePr>
        <p:xfrm>
          <a:off x="1733550" y="1743075"/>
          <a:ext cx="6677025" cy="4560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6419DB-9486-42A9-96A5-E4D02328B009}" type="slidenum">
              <a:rPr lang="en-US" sz="1400" smtClean="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961079"/>
              </p:ext>
            </p:extLst>
          </p:nvPr>
        </p:nvGraphicFramePr>
        <p:xfrm>
          <a:off x="617538" y="1362075"/>
          <a:ext cx="9459912" cy="559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4" name="TextBox 7"/>
          <p:cNvSpPr txBox="1">
            <a:spLocks noChangeArrowheads="1"/>
          </p:cNvSpPr>
          <p:nvPr/>
        </p:nvSpPr>
        <p:spPr bwMode="auto">
          <a:xfrm>
            <a:off x="347663" y="252413"/>
            <a:ext cx="9832975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3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и неналоговых доходов бюджета </a:t>
            </a:r>
            <a:r>
              <a:rPr lang="ru-RU" altLang="ru-RU" sz="2300" i="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Савдянского</a:t>
            </a:r>
            <a:r>
              <a:rPr lang="ru-RU" altLang="ru-RU" sz="23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в 2021 году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749DB4B-7BF8-4EF1-85DF-957970F64CDA}" type="slidenum">
              <a:rPr lang="en-US" sz="1400" smtClean="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6750383"/>
              </p:ext>
            </p:extLst>
          </p:nvPr>
        </p:nvGraphicFramePr>
        <p:xfrm>
          <a:off x="1581150" y="1889125"/>
          <a:ext cx="7880350" cy="384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522288" y="587375"/>
            <a:ext cx="9223375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собственных доходов бюджета </a:t>
            </a:r>
            <a:r>
              <a:rPr lang="ru-RU" altLang="ru-RU" sz="2400" i="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Савдянского</a:t>
            </a:r>
            <a:r>
              <a:rPr lang="ru-RU" altLang="ru-RU" sz="2400" i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</a:t>
            </a:r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8004175" y="1847850"/>
            <a:ext cx="1392238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0" i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</a:t>
            </a:r>
            <a:r>
              <a:rPr lang="ru-RU" altLang="ru-RU" sz="2000" b="0" i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13106</TotalTime>
  <Words>821</Words>
  <Application>Microsoft Office PowerPoint</Application>
  <PresentationFormat>Произвольный</PresentationFormat>
  <Paragraphs>251</Paragraphs>
  <Slides>17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9" baseType="lpstr">
      <vt:lpstr>Arial</vt:lpstr>
      <vt:lpstr>Calibri</vt:lpstr>
      <vt:lpstr>Candara</vt:lpstr>
      <vt:lpstr>Centaur</vt:lpstr>
      <vt:lpstr>Century</vt:lpstr>
      <vt:lpstr>Corbel</vt:lpstr>
      <vt:lpstr>Times New Roman</vt:lpstr>
      <vt:lpstr>Trebuchet MS</vt:lpstr>
      <vt:lpstr>Verdana</vt:lpstr>
      <vt:lpstr>Wingdings 3</vt:lpstr>
      <vt:lpstr>Грань</vt:lpstr>
      <vt:lpstr>Document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Доходы бюджета Савдянского сельского поселения за 2021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Расходы бюджета Савдянского сельского поселения,  формируемые в рамках муниципальных программ Савдянского сельского поселения, и непрограммные расходы     2019                         2020                         2021</vt:lpstr>
      <vt:lpstr>Презентация PowerPoint</vt:lpstr>
      <vt:lpstr>Презентация PowerPoint</vt:lpstr>
    </vt:vector>
  </TitlesOfParts>
  <Company>mfsk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krkokv</dc:creator>
  <cp:lastModifiedBy>Пользователь</cp:lastModifiedBy>
  <cp:revision>887</cp:revision>
  <cp:lastPrinted>2015-05-07T06:40:50Z</cp:lastPrinted>
  <dcterms:created xsi:type="dcterms:W3CDTF">2006-03-13T15:04:37Z</dcterms:created>
  <dcterms:modified xsi:type="dcterms:W3CDTF">2022-05-23T07:07:46Z</dcterms:modified>
</cp:coreProperties>
</file>