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5" r:id="rId4"/>
    <p:sldId id="269" r:id="rId5"/>
    <p:sldId id="271" r:id="rId6"/>
    <p:sldId id="261" r:id="rId7"/>
    <p:sldId id="262" r:id="rId8"/>
    <p:sldId id="263" r:id="rId9"/>
    <p:sldId id="267" r:id="rId10"/>
    <p:sldId id="264" r:id="rId11"/>
    <p:sldId id="266" r:id="rId12"/>
    <p:sldId id="270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8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г.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9898.7000000000007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F4-44D2-A9C5-B28BA4513D53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г.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8651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F4-44D2-A9C5-B28BA4513D53}"/>
            </c:ext>
          </c:extLst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2017 г.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8728.5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F4-44D2-A9C5-B28BA4513D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645056"/>
        <c:axId val="69646592"/>
      </c:barChart>
      <c:catAx>
        <c:axId val="69645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646592"/>
        <c:crosses val="autoZero"/>
        <c:auto val="1"/>
        <c:lblAlgn val="ctr"/>
        <c:lblOffset val="100"/>
        <c:noMultiLvlLbl val="0"/>
      </c:catAx>
      <c:valAx>
        <c:axId val="69646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9645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578171112505249E-2"/>
          <c:y val="3.7787611739412676E-2"/>
          <c:w val="0.65873399573963398"/>
          <c:h val="0.879719706038247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НДФЛ,доходы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450</c:v>
                </c:pt>
                <c:pt idx="1">
                  <c:v>495</c:v>
                </c:pt>
                <c:pt idx="2">
                  <c:v>530</c:v>
                </c:pt>
                <c:pt idx="3">
                  <c:v>545.9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90-4485-85CE-69D2097B99E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 имущество физ. Лиц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64.3</c:v>
                </c:pt>
                <c:pt idx="1">
                  <c:v>64.3</c:v>
                </c:pt>
                <c:pt idx="2">
                  <c:v>66.900000000000006</c:v>
                </c:pt>
                <c:pt idx="3">
                  <c:v>66.900000000000006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90-4485-85CE-69D2097B99E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2230.3000000000002</c:v>
                </c:pt>
                <c:pt idx="1">
                  <c:v>2621.1</c:v>
                </c:pt>
                <c:pt idx="2">
                  <c:v>2701.9</c:v>
                </c:pt>
                <c:pt idx="3">
                  <c:v>2782.4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90-4485-85CE-69D2097B99E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Земельный налог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456.8</c:v>
                </c:pt>
                <c:pt idx="1">
                  <c:v>460.8</c:v>
                </c:pt>
                <c:pt idx="2">
                  <c:v>460.8</c:v>
                </c:pt>
                <c:pt idx="3">
                  <c:v>460.8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90-4485-85CE-69D2097B99E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Гос.пошлина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3.8</c:v>
                </c:pt>
                <c:pt idx="1">
                  <c:v>4</c:v>
                </c:pt>
                <c:pt idx="2">
                  <c:v>4.2</c:v>
                </c:pt>
                <c:pt idx="3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90-4485-85CE-69D2097B99E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импользования имущества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90-4485-85CE-69D2097B99E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Штрафы, санкции, возмещения ущерба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2020 г.</c:v>
                </c:pt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8.5</c:v>
                </c:pt>
                <c:pt idx="1">
                  <c:v>8.8000000000000007</c:v>
                </c:pt>
                <c:pt idx="2">
                  <c:v>9.1999999999999993</c:v>
                </c:pt>
                <c:pt idx="3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90-4485-85CE-69D2097B99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2890496"/>
        <c:axId val="122904576"/>
        <c:axId val="0"/>
      </c:bar3DChart>
      <c:catAx>
        <c:axId val="122890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2904576"/>
        <c:crosses val="autoZero"/>
        <c:auto val="1"/>
        <c:lblAlgn val="ctr"/>
        <c:lblOffset val="100"/>
        <c:noMultiLvlLbl val="0"/>
      </c:catAx>
      <c:valAx>
        <c:axId val="122904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289049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5062100590686265"/>
          <c:y val="2.3340025787163602E-2"/>
          <c:w val="0.24868313728569891"/>
          <c:h val="0.97665984917944171"/>
        </c:manualLayout>
      </c:layout>
      <c:overlay val="0"/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9898.7000000000007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21-4EC4-A773-861F21E47E75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8651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21-4EC4-A773-861F21E47E75}"/>
            </c:ext>
          </c:extLst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1">
                  <c:v>2021 г.</c:v>
                </c:pt>
                <c:pt idx="2">
                  <c:v>2022 г.</c:v>
                </c:pt>
                <c:pt idx="3">
                  <c:v>2023 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8728.5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21-4EC4-A773-861F21E47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3422976"/>
        <c:axId val="123432960"/>
      </c:barChart>
      <c:catAx>
        <c:axId val="12342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3432960"/>
        <c:crosses val="autoZero"/>
        <c:auto val="1"/>
        <c:lblAlgn val="ctr"/>
        <c:lblOffset val="100"/>
        <c:noMultiLvlLbl val="0"/>
      </c:catAx>
      <c:valAx>
        <c:axId val="123432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3422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F2C57-D4E6-4585-AE20-A8A0F1C0241B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8701B-752D-4BE0-9DF8-2D3459FB12D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42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148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90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5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Хеда\Desktop\NHigCjuNMj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994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0"/>
            <a:ext cx="8643966" cy="2810793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  <a:b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altLang="ru-RU" sz="3200" b="1" dirty="0" err="1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Савдянского</a:t>
            </a:r>
            <a:r>
              <a:rPr lang="ru-RU" altLang="ru-RU" sz="32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сельского поселения Заветинского района на 2021 год и на плановый период 2022 и 2023 годов</a:t>
            </a:r>
            <a:br>
              <a:rPr lang="ru-RU" altLang="ru-RU" sz="3000" b="1" dirty="0">
                <a:solidFill>
                  <a:srgbClr val="C0504D">
                    <a:lumMod val="75000"/>
                  </a:srgbClr>
                </a:solidFill>
                <a:latin typeface="Calibri" pitchFamily="34" charset="0"/>
                <a:ea typeface="+mn-ea"/>
                <a:cs typeface="+mn-cs"/>
              </a:rPr>
            </a:br>
            <a:endParaRPr lang="ru-RU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0" y="68579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1026" name="AutoShape 2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76702"/>
              </p:ext>
            </p:extLst>
          </p:nvPr>
        </p:nvGraphicFramePr>
        <p:xfrm>
          <a:off x="35497" y="1122680"/>
          <a:ext cx="8751345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2021</a:t>
                      </a:r>
                      <a:r>
                        <a:rPr lang="ru-RU" sz="1400" baseline="0" dirty="0"/>
                        <a:t>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2022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2023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848">
                <a:tc>
                  <a:txBody>
                    <a:bodyPr/>
                    <a:lstStyle/>
                    <a:p>
                      <a:r>
                        <a:rPr lang="ru-RU" sz="1800" b="1" dirty="0"/>
                        <a:t>РАСХОДЫ,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9898,7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8651,0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/>
                        <a:t>8728,5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768">
                <a:tc>
                  <a:txBody>
                    <a:bodyPr/>
                    <a:lstStyle/>
                    <a:p>
                      <a:r>
                        <a:rPr lang="ru-RU" sz="1400" dirty="0"/>
                        <a:t>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008">
                <a:tc>
                  <a:txBody>
                    <a:bodyPr/>
                    <a:lstStyle/>
                    <a:p>
                      <a:r>
                        <a:rPr lang="ru-RU" sz="1400" dirty="0"/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6111,2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5583,4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5846,0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ru-RU" sz="1400" dirty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96,1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97,0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100,6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480">
                <a:tc>
                  <a:txBody>
                    <a:bodyPr/>
                    <a:lstStyle/>
                    <a:p>
                      <a:r>
                        <a:rPr lang="ru-RU" sz="1400" dirty="0"/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93,8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/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/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695,5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177,2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177,2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496">
                <a:tc>
                  <a:txBody>
                    <a:bodyPr/>
                    <a:lstStyle/>
                    <a:p>
                      <a:r>
                        <a:rPr lang="ru-RU" sz="1400" dirty="0"/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968">
                <a:tc>
                  <a:txBody>
                    <a:bodyPr/>
                    <a:lstStyle/>
                    <a:p>
                      <a:r>
                        <a:rPr lang="ru-RU" sz="1400" dirty="0"/>
                        <a:t>Культура,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2803,8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2653,9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2465,2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r>
                        <a:rPr lang="ru-RU" sz="1400" dirty="0"/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70,0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70,0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70,0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2664">
                <a:tc>
                  <a:txBody>
                    <a:bodyPr/>
                    <a:lstStyle/>
                    <a:p>
                      <a:r>
                        <a:rPr lang="ru-RU" sz="1400" dirty="0"/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1136">
                <a:tc>
                  <a:txBody>
                    <a:bodyPr/>
                    <a:lstStyle/>
                    <a:p>
                      <a:r>
                        <a:rPr lang="ru-RU" sz="1400" dirty="0"/>
                        <a:t>Обслуживание государственного и муниципального долга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ОБЪЕМ РАСХОДОВ БЮДЖЕТА САВДЯНСКОГО СЕЛЬСКОГО ПОСЕЛЕНИЯ ЗАВЕТИНСКОГО РАЙОНА на 2021-2023 годы(тыс.руб.)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357322915"/>
              </p:ext>
            </p:extLst>
          </p:nvPr>
        </p:nvGraphicFramePr>
        <p:xfrm>
          <a:off x="899592" y="1340768"/>
          <a:ext cx="72728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59632" y="476672"/>
            <a:ext cx="74523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/>
              <a:t> РАСХОДОВ БЮДЖЕТА САВДЯНСКОГО СЕЛЬСКОГО ПОСЕЛЕНИЯ ЗАВЕТИНСКОГО РАЙОНА  на 2021-2023 годы (тыс.руб.)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0992" y="260648"/>
            <a:ext cx="9073008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САВДЯНСКОГО сельского поселения и непрограммным направлениям деятельности, на 2021 -2023 годы (тыс.руб.)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996482"/>
              </p:ext>
            </p:extLst>
          </p:nvPr>
        </p:nvGraphicFramePr>
        <p:xfrm>
          <a:off x="395536" y="1663913"/>
          <a:ext cx="8496945" cy="6133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5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355">
                <a:tc>
                  <a:txBody>
                    <a:bodyPr/>
                    <a:lstStyle/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/>
                        <a:t>2021</a:t>
                      </a:r>
                      <a:r>
                        <a:rPr lang="ru-RU" sz="1900" baseline="0" dirty="0"/>
                        <a:t> г.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/>
                        <a:t>2022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/>
                        <a:t>2023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51">
                <a:tc>
                  <a:txBody>
                    <a:bodyPr/>
                    <a:lstStyle/>
                    <a:p>
                      <a:r>
                        <a:rPr lang="ru-RU" sz="19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ВСЕГО: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9898,7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8651,0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8728,5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0201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«Управление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и распоряжение муниципальным имуществом в муниципальном образовании «</a:t>
                      </a:r>
                      <a:r>
                        <a:rPr lang="ru-RU" sz="1400" b="1" i="0" kern="120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Савдянское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сельское поселение»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986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«Развитие культуры </a:t>
                      </a:r>
                      <a:r>
                        <a:rPr lang="ru-RU" sz="1400" b="1" i="0" kern="12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сельского поселения"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2803,8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2653,9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2465,2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812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«Муниципальная политика"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5789,4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5279,6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5324,7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7759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«Защита населения и территории от 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чрезвычайных ситуаций, обеспечение пожарной безопасности и безопасности людей на водных объектах на территории </a:t>
                      </a:r>
                      <a:r>
                        <a:rPr lang="ru-RU" sz="1400" b="1" i="0" kern="120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сельского поселения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52,0</a:t>
                      </a:r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52,0</a:t>
                      </a:r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481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«Благоустройство территории </a:t>
                      </a:r>
                      <a:r>
                        <a:rPr lang="ru-RU" sz="1400" b="1" i="0" kern="1200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сельского поселения»</a:t>
                      </a:r>
                      <a:endParaRPr lang="ru-RU" sz="1400" b="1" i="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695,5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177,2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177,2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0201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«Обеспечение общественного порядка и противодействие преступности на территории </a:t>
                      </a:r>
                      <a:r>
                        <a:rPr lang="ru-RU" sz="1400" b="1" i="0" kern="12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сельского поселения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3254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«Развитие физической культуры и спорта на территории </a:t>
                      </a:r>
                      <a:r>
                        <a:rPr lang="ru-RU" sz="1400" b="1" i="0" kern="120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Савдянского</a:t>
                      </a: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сельского поселения»</a:t>
                      </a:r>
                    </a:p>
                    <a:p>
                      <a:endParaRPr lang="ru-RU" sz="1400" b="1" i="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13,0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13,0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13,0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268">
                <a:tc>
                  <a:txBody>
                    <a:bodyPr/>
                    <a:lstStyle/>
                    <a:p>
                      <a:endParaRPr lang="ru-RU" sz="1400" b="1" i="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843599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904876"/>
              </p:ext>
            </p:extLst>
          </p:nvPr>
        </p:nvGraphicFramePr>
        <p:xfrm>
          <a:off x="323528" y="1559405"/>
          <a:ext cx="8532440" cy="5147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7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9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251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2021 </a:t>
                      </a:r>
                      <a:r>
                        <a:rPr lang="ru-RU" sz="2000" baseline="0" dirty="0"/>
                        <a:t>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2022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2023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7870">
                <a:tc>
                  <a:txBody>
                    <a:bodyPr/>
                    <a:lstStyle/>
                    <a:p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Программа «Социальная поддержка граждан»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Непрограммные расходы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329,2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360,3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581,4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503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9400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518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518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83568" y="0"/>
            <a:ext cx="84604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cap="all" dirty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САВДЯНСКОГО сельского поселения и непрограммным направлениям деятельности, на 2021 </a:t>
            </a:r>
            <a:r>
              <a:rPr lang="ru-RU" sz="2200" b="1" cap="all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- 2023 </a:t>
            </a:r>
            <a:r>
              <a:rPr lang="ru-RU" sz="2200" b="1" cap="all" dirty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годы(тыс.РУБ.) </a:t>
            </a:r>
            <a:r>
              <a:rPr lang="ru-RU" sz="2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(ПРОДОЛЖЕНИЕ)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6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62DE3BC-D614-42C3-9FD5-5697DFA2CB49}"/>
              </a:ext>
            </a:extLst>
          </p:cNvPr>
          <p:cNvSpPr/>
          <p:nvPr/>
        </p:nvSpPr>
        <p:spPr>
          <a:xfrm>
            <a:off x="323528" y="3244334"/>
            <a:ext cx="88077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sz="5400" dirty="0">
                <a:solidFill>
                  <a:srgbClr val="FFFF00"/>
                </a:solidFill>
                <a:latin typeface="Times New Roman" panose="02020603050405020304" pitchFamily="18" charset="0"/>
              </a:rPr>
              <a:t>Благодарю за внимание!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23528" y="548680"/>
            <a:ext cx="8568952" cy="270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altLang="ru-RU" sz="32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Савдянского</a:t>
            </a:r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поселения!</a:t>
            </a:r>
            <a:r>
              <a:rPr lang="ru-RU" altLang="ru-RU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ru-RU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положениями бюджета нашего поселения на 2021-2023 годы.</a:t>
            </a:r>
            <a:endParaRPr lang="ru-RU" alt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altLang="ru-RU" sz="24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Савдянского</a:t>
            </a:r>
            <a:r>
              <a:rPr lang="ru-RU" alt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поселения. </a:t>
            </a:r>
          </a:p>
        </p:txBody>
      </p:sp>
      <p:pic>
        <p:nvPicPr>
          <p:cNvPr id="15362" name="Picture 2" descr="C:\Users\Хеда\Desktop\yrqebP1InH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077072"/>
            <a:ext cx="5400600" cy="256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8097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 </a:t>
            </a:r>
            <a:r>
              <a:rPr kumimoji="0" lang="ru-RU" sz="2400" b="1" i="0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Савдянского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сельского поселения Заветинского района на 2021 год и на плановый период 2022 и 2023 годов направлен на решение следующих ключевых задач: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7812360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Повышение эффективности бюджетной политики;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Соответствие финансовых возможностей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Савдянского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сельского поселения ключевым направлениям развития;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Повышение роли бюджетной политики для поддержки экономического роста;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Повышение прозрачности и открытости бюджетного процесса;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>
              <a:buFont typeface="Wingdings" pitchFamily="2" charset="2"/>
              <a:buChar char="ü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3568" y="980728"/>
            <a:ext cx="799288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«БЮДЖЕТ» (от старонормандского bougette – кошелек,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797152"/>
            <a:ext cx="3923928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ДОХОДЫ </a:t>
            </a:r>
            <a:r>
              <a:rPr lang="ru-RU" b="1" dirty="0">
                <a:solidFill>
                  <a:srgbClr val="002060"/>
                </a:solidFill>
              </a:rPr>
              <a:t>– поступающие в бюджет денежные средства : налоги юридических и физических лиц, административные платежи и сборы, безвозмездные поступления)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4797152"/>
            <a:ext cx="377991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РАСХОДЫ </a:t>
            </a:r>
            <a:r>
              <a:rPr lang="ru-RU" b="1" dirty="0">
                <a:solidFill>
                  <a:srgbClr val="002060"/>
                </a:solidFill>
              </a:rPr>
              <a:t>– выплачиваемые из бюджета средства (социальные выплаты населению, финансовое обеспечение госучреждений, капитальное строительство и др.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051720" y="4005064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6300192" y="4005064"/>
            <a:ext cx="1080120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0"/>
            <a:ext cx="6010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Понятие «БЮДЖЕТ»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-324544" y="0"/>
            <a:ext cx="9828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Гражданин, его участие в бюджетном процессе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95328" y="1340768"/>
            <a:ext cx="604867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Помогает формировать доходную часть бюджета (например, налог на доходы физических лиц)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5445224"/>
            <a:ext cx="594015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Получает социальные гарантии - расходная часть бюджета (образование, культура, физическая культура, социальная поддержка и др.) </a:t>
            </a:r>
          </a:p>
        </p:txBody>
      </p:sp>
      <p:sp>
        <p:nvSpPr>
          <p:cNvPr id="6" name="Овал 5"/>
          <p:cNvSpPr/>
          <p:nvPr/>
        </p:nvSpPr>
        <p:spPr>
          <a:xfrm>
            <a:off x="4355976" y="2924944"/>
            <a:ext cx="3744416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139952" y="2060848"/>
            <a:ext cx="42484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Как налогоплательщик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211960" y="4437112"/>
            <a:ext cx="43924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Как получатель социальных гарантий </a:t>
            </a:r>
          </a:p>
        </p:txBody>
      </p:sp>
      <p:pic>
        <p:nvPicPr>
          <p:cNvPr id="2050" name="Picture 2" descr="C:\Users\Хеда\Desktop\tsjr6cNuf_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32856"/>
            <a:ext cx="2987824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67544" y="260648"/>
            <a:ext cx="835292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Основные параметры бюджета САВДЯНСКОГО сельского поселения на 2021-2023 Гг.</a:t>
            </a:r>
            <a:r>
              <a:rPr lang="en-US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r>
              <a:rPr lang="ru-RU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тыс.руб.</a:t>
            </a:r>
            <a:r>
              <a:rPr lang="en-US" sz="2800" b="1" cap="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endParaRPr lang="ru-RU" sz="2800" b="1" cap="all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Хеда\Desktop\ceUlqJFI8S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365104"/>
            <a:ext cx="4752528" cy="223224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95536" y="1412776"/>
            <a:ext cx="18473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500166" y="1857364"/>
            <a:ext cx="2286016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2021 г.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9898,7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969898,746,9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43372" y="2276872"/>
            <a:ext cx="2071703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2022 г</a:t>
            </a:r>
          </a:p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Доходы – 8651,0</a:t>
            </a: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Расходы – 8651,0</a:t>
            </a: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00192" y="2780928"/>
            <a:ext cx="1869038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2023 г.</a:t>
            </a: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–8728,5</a:t>
            </a:r>
            <a:endParaRPr lang="ru-RU" b="1" dirty="0"/>
          </a:p>
          <a:p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8728,5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3861048"/>
            <a:ext cx="460851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3 года дефицит равен 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ОБЪЕМ ПОСТУПЛЕНИЙ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ДОХОДОВ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 БЮДЖЕТА САВДЯНСКОГО СЕЛЬСКОГО ПОСЕЛЕНИЯ ЗАВЕТИНСКОГО РАЙОНА на 2021 -2023 годы(т.руб.)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023698"/>
              </p:ext>
            </p:extLst>
          </p:nvPr>
        </p:nvGraphicFramePr>
        <p:xfrm>
          <a:off x="-1" y="850597"/>
          <a:ext cx="9001157" cy="60074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72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229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2021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2022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2023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29">
                <a:tc>
                  <a:txBody>
                    <a:bodyPr/>
                    <a:lstStyle/>
                    <a:p>
                      <a:r>
                        <a:rPr lang="ru-RU" sz="1400" b="1" dirty="0"/>
                        <a:t>НАЛОГОВЫЕ И 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3654,0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3773,0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3869,9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i="1" dirty="0"/>
                        <a:t>     в том числе</a:t>
                      </a:r>
                      <a:r>
                        <a:rPr lang="ru-RU" sz="1300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Налоги НДФЛ,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495,0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530,0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545,9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Налоги на товары (работы, услуги), реализуемые на территории РФ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Налоги на имущество физ.лиц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64,3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66,9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66,9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Единый сельскохозяйственный налог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2621,1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2701,9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2782,4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Земельный 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460,8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460,8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460,8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Государственная пошлина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4,3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Платежи при пользовании природными ресурсами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Доходы от оказания платных услуг (работ) и компенсации затрат государства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Доходы от продажи материальных и нематериальных активов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/>
                        <a:t>Административные платежи и сборы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/>
                        <a:t>Штрафы, санкции, возмещение ущерба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9,2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9,6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6244,7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4878,0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4858,6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/>
                        <a:t>ИТОГО</a:t>
                      </a:r>
                      <a:r>
                        <a:rPr lang="ru-RU" sz="1400" b="1" baseline="0" dirty="0"/>
                        <a:t> (Д</a:t>
                      </a:r>
                      <a:r>
                        <a:rPr lang="ru-RU" sz="1400" b="1" dirty="0"/>
                        <a:t>ОХОДЫ)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9898,7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8651,0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8728,5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332656"/>
            <a:ext cx="806489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/>
              <a:t> ДОХОДОВ БЮДЖЕТА САВДЯНСКОГО СЕЛЬСКОГО ПОСЕЛЕНИЯ ЗАВЕТИНСКОГО РАЙОНА на 2021-2023 годы (тыс.рублей)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876420841"/>
              </p:ext>
            </p:extLst>
          </p:nvPr>
        </p:nvGraphicFramePr>
        <p:xfrm>
          <a:off x="899592" y="1340768"/>
          <a:ext cx="72728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31640" y="260648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СТРУКТУРА НАЛОГОВЫХ И НЕНАЛОГОВЫХ ДОХОДОВ БЮДЖЕТА САВДЯНСКОГО СЕЛЬСКОГО ПОСЕЛЕНИЯ НА 2021 -2023 ГОДЫ (тыс.руб.)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71704416"/>
              </p:ext>
            </p:extLst>
          </p:nvPr>
        </p:nvGraphicFramePr>
        <p:xfrm>
          <a:off x="0" y="1484784"/>
          <a:ext cx="896448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829</Words>
  <Application>Microsoft Office PowerPoint</Application>
  <PresentationFormat>Экран (4:3)</PresentationFormat>
  <Paragraphs>202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Тема Office</vt:lpstr>
      <vt:lpstr>Бюджет   Савдянского сельского поселения Заветинского района на 2021 год и на плановый период 2022 и 2023 годов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Семейка Соитовых!</dc:creator>
  <cp:lastModifiedBy>Пользователь</cp:lastModifiedBy>
  <cp:revision>97</cp:revision>
  <dcterms:created xsi:type="dcterms:W3CDTF">2017-12-11T11:43:42Z</dcterms:created>
  <dcterms:modified xsi:type="dcterms:W3CDTF">2021-02-04T08:52:18Z</dcterms:modified>
</cp:coreProperties>
</file>